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2" r:id="rId2"/>
    <p:sldId id="1494" r:id="rId3"/>
    <p:sldId id="1493" r:id="rId4"/>
    <p:sldId id="1497" r:id="rId5"/>
    <p:sldId id="1495" r:id="rId6"/>
    <p:sldId id="272" r:id="rId7"/>
    <p:sldId id="1500" r:id="rId8"/>
    <p:sldId id="1498" r:id="rId9"/>
    <p:sldId id="1492" r:id="rId10"/>
    <p:sldId id="1504" r:id="rId11"/>
    <p:sldId id="1496" r:id="rId12"/>
    <p:sldId id="1506" r:id="rId13"/>
    <p:sldId id="1507" r:id="rId14"/>
    <p:sldId id="1508" r:id="rId15"/>
    <p:sldId id="297" r:id="rId16"/>
    <p:sldId id="294" r:id="rId17"/>
    <p:sldId id="1487" r:id="rId18"/>
    <p:sldId id="1488" r:id="rId19"/>
    <p:sldId id="1491" r:id="rId20"/>
    <p:sldId id="1509" r:id="rId21"/>
    <p:sldId id="1499" r:id="rId22"/>
    <p:sldId id="340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58D"/>
    <a:srgbClr val="CC3300"/>
    <a:srgbClr val="589299"/>
    <a:srgbClr val="657DD3"/>
    <a:srgbClr val="EECF2A"/>
    <a:srgbClr val="FF9966"/>
    <a:srgbClr val="4F81BD"/>
    <a:srgbClr val="FF66FF"/>
    <a:srgbClr val="FFFF00"/>
    <a:srgbClr val="A9A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7" autoAdjust="0"/>
    <p:restoredTop sz="97449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46E6-4347-868F-FAC6CA22D1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46E6-4347-868F-FAC6CA22D1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6E6-4347-868F-FAC6CA22D1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6E6-4347-868F-FAC6CA22D134}"/>
              </c:ext>
            </c:extLst>
          </c:dPt>
          <c:dLbls>
            <c:dLbl>
              <c:idx val="0"/>
              <c:layout>
                <c:manualLayout>
                  <c:x val="-7.8736291205739051E-3"/>
                  <c:y val="-0.1252477583006075"/>
                </c:manualLayout>
              </c:layout>
              <c:spPr>
                <a:noFill/>
                <a:ln w="12700">
                  <a:solidFill>
                    <a:srgbClr val="42958D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E6-4347-868F-FAC6CA22D134}"/>
                </c:ext>
              </c:extLst>
            </c:dLbl>
            <c:dLbl>
              <c:idx val="1"/>
              <c:layout>
                <c:manualLayout>
                  <c:x val="-1.4900305194847739E-2"/>
                  <c:y val="7.782578251539303E-2"/>
                </c:manualLayout>
              </c:layout>
              <c:spPr>
                <a:noFill/>
                <a:ln w="12700">
                  <a:solidFill>
                    <a:srgbClr val="42958D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65064852738119"/>
                      <c:h val="3.89868961928206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6E6-4347-868F-FAC6CA22D134}"/>
                </c:ext>
              </c:extLst>
            </c:dLbl>
            <c:dLbl>
              <c:idx val="2"/>
              <c:layout>
                <c:manualLayout>
                  <c:x val="-9.2908823622772072E-2"/>
                  <c:y val="3.0672920400148775E-2"/>
                </c:manualLayout>
              </c:layout>
              <c:spPr>
                <a:noFill/>
                <a:ln w="12700">
                  <a:solidFill>
                    <a:srgbClr val="42958D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E6-4347-868F-FAC6CA22D134}"/>
                </c:ext>
              </c:extLst>
            </c:dLbl>
            <c:dLbl>
              <c:idx val="3"/>
              <c:layout>
                <c:manualLayout>
                  <c:x val="-5.9388826078148181E-2"/>
                  <c:y val="-6.6928784228652963E-2"/>
                </c:manualLayout>
              </c:layout>
              <c:spPr>
                <a:noFill/>
                <a:ln w="12700">
                  <a:solidFill>
                    <a:srgbClr val="42958D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E6-4347-868F-FAC6CA22D134}"/>
                </c:ext>
              </c:extLst>
            </c:dLbl>
            <c:spPr>
              <a:ln w="12700">
                <a:solidFill>
                  <a:srgbClr val="42958D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38100" cap="flat" cmpd="sng" algn="ctr">
                  <a:solidFill>
                    <a:srgbClr val="42958D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АО «Страховая компания «СОГАЗ-Мед» </c:v>
                </c:pt>
                <c:pt idx="1">
                  <c:v>ООО «Капитал МС»</c:v>
                </c:pt>
                <c:pt idx="2">
                  <c:v>ООО «СМК РЕСО-Мед»</c:v>
                </c:pt>
                <c:pt idx="3">
                  <c:v>АО «МАКС-М»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2971472</c:v>
                </c:pt>
                <c:pt idx="1">
                  <c:v>122709.5</c:v>
                </c:pt>
                <c:pt idx="2">
                  <c:v>2861529.5</c:v>
                </c:pt>
                <c:pt idx="3">
                  <c:v>1952959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6-4347-868F-FAC6CA22D1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797-45C5-9582-35579631B9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0797-45C5-9582-35579631B9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0797-45C5-9582-35579631B9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0797-45C5-9582-35579631B9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97-45C5-9582-35579631B9E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797-45C5-9582-35579631B9E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797-45C5-9582-35579631B9E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797-45C5-9582-35579631B9E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АО «Страховая компания «СОГАЗ-Мед» </c:v>
                </c:pt>
                <c:pt idx="1">
                  <c:v>ООО «Капитал МС»</c:v>
                </c:pt>
                <c:pt idx="2">
                  <c:v>ООО «СМК РЕСО-Мед»</c:v>
                </c:pt>
                <c:pt idx="3">
                  <c:v>АО «МАКС-М»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0797-45C5-9582-35579631B9E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794510061242294E-2"/>
                  <c:y val="-0.396308847910244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8A-4079-BBFC-0C31D5E41238}"/>
                </c:ext>
              </c:extLst>
            </c:dLbl>
            <c:dLbl>
              <c:idx val="1"/>
              <c:layout>
                <c:manualLayout>
                  <c:x val="8.0167322834645664E-3"/>
                  <c:y val="-0.41476725844954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8A-4079-BBFC-0C31D5E41238}"/>
                </c:ext>
              </c:extLst>
            </c:dLbl>
            <c:dLbl>
              <c:idx val="2"/>
              <c:layout>
                <c:manualLayout>
                  <c:x val="1.1223500419145348E-2"/>
                  <c:y val="-0.3414871660707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8A-4079-BBFC-0C31D5E41238}"/>
                </c:ext>
              </c:extLst>
            </c:dLbl>
            <c:dLbl>
              <c:idx val="3"/>
              <c:layout>
                <c:manualLayout>
                  <c:x val="1.6033572027350496E-2"/>
                  <c:y val="-0.3368724746373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8A-4079-BBFC-0C31D5E41238}"/>
                </c:ext>
              </c:extLst>
            </c:dLbl>
            <c:dLbl>
              <c:idx val="4"/>
              <c:layout>
                <c:manualLayout>
                  <c:x val="9.6201432164102971E-3"/>
                  <c:y val="-0.3599459318043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8A-4079-BBFC-0C31D5E41238}"/>
                </c:ext>
              </c:extLst>
            </c:dLbl>
            <c:dLbl>
              <c:idx val="5"/>
              <c:layout>
                <c:manualLayout>
                  <c:x val="1.4430214824615329E-2"/>
                  <c:y val="-0.3737900061044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8A-4079-BBFC-0C31D5E41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1 полугодие 2023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14.3</c:v>
                </c:pt>
                <c:pt idx="1">
                  <c:v>16.3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8A-4079-BBFC-0C31D5E41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471359"/>
        <c:axId val="225251663"/>
        <c:axId val="0"/>
      </c:bar3DChart>
      <c:catAx>
        <c:axId val="36347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251663"/>
        <c:crosses val="autoZero"/>
        <c:auto val="1"/>
        <c:lblAlgn val="ctr"/>
        <c:lblOffset val="100"/>
        <c:noMultiLvlLbl val="0"/>
      </c:catAx>
      <c:valAx>
        <c:axId val="2252516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36347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167860136752481E-3"/>
                  <c:y val="-0.29534025173686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86-487C-884D-B4417FF5F350}"/>
                </c:ext>
              </c:extLst>
            </c:dLbl>
            <c:dLbl>
              <c:idx val="1"/>
              <c:layout>
                <c:manualLayout>
                  <c:x val="8.0167322834645664E-3"/>
                  <c:y val="-0.41476725844954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86-487C-884D-B4417FF5F350}"/>
                </c:ext>
              </c:extLst>
            </c:dLbl>
            <c:dLbl>
              <c:idx val="2"/>
              <c:layout>
                <c:manualLayout>
                  <c:x val="1.1223500419145348E-2"/>
                  <c:y val="-0.3414871660707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86-487C-884D-B4417FF5F350}"/>
                </c:ext>
              </c:extLst>
            </c:dLbl>
            <c:dLbl>
              <c:idx val="3"/>
              <c:layout>
                <c:manualLayout>
                  <c:x val="1.6033572027350496E-2"/>
                  <c:y val="-0.3368724746373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86-487C-884D-B4417FF5F350}"/>
                </c:ext>
              </c:extLst>
            </c:dLbl>
            <c:dLbl>
              <c:idx val="4"/>
              <c:layout>
                <c:manualLayout>
                  <c:x val="9.6201432164102971E-3"/>
                  <c:y val="-0.3599459318043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86-487C-884D-B4417FF5F350}"/>
                </c:ext>
              </c:extLst>
            </c:dLbl>
            <c:dLbl>
              <c:idx val="5"/>
              <c:layout>
                <c:manualLayout>
                  <c:x val="1.4430214824615329E-2"/>
                  <c:y val="-0.3737900061044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86-487C-884D-B4417FF5F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425770</c:v>
                </c:pt>
                <c:pt idx="1">
                  <c:v>893594</c:v>
                </c:pt>
                <c:pt idx="2">
                  <c:v>620601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86-487C-884D-B4417FF5F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471359"/>
        <c:axId val="225251663"/>
        <c:axId val="0"/>
      </c:bar3DChart>
      <c:catAx>
        <c:axId val="36347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251663"/>
        <c:crosses val="autoZero"/>
        <c:auto val="1"/>
        <c:lblAlgn val="ctr"/>
        <c:lblOffset val="100"/>
        <c:noMultiLvlLbl val="0"/>
      </c:catAx>
      <c:valAx>
        <c:axId val="2252516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6347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501188155044036E-3"/>
                  <c:y val="-6.2143464660519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6-4EB9-A2D5-E446FD506575}"/>
                </c:ext>
              </c:extLst>
            </c:dLbl>
            <c:dLbl>
              <c:idx val="2"/>
              <c:layout>
                <c:manualLayout>
                  <c:x val="1.1100712893026421E-2"/>
                  <c:y val="-3.3896435269374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26-4EB9-A2D5-E446FD506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14.9</c:v>
                </c:pt>
                <c:pt idx="1">
                  <c:v>23</c:v>
                </c:pt>
                <c:pt idx="2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6-4EB9-A2D5-E446FD5065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Застрахованные в других субъектах 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950831708530825E-2"/>
                  <c:y val="-4.5195247025832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26-4EB9-A2D5-E446FD506575}"/>
                </c:ext>
              </c:extLst>
            </c:dLbl>
            <c:dLbl>
              <c:idx val="1"/>
              <c:layout>
                <c:manualLayout>
                  <c:x val="1.1100712893026421E-2"/>
                  <c:y val="-5.649405878229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26-4EB9-A2D5-E446FD506575}"/>
                </c:ext>
              </c:extLst>
            </c:dLbl>
            <c:dLbl>
              <c:idx val="2"/>
              <c:layout>
                <c:manualLayout>
                  <c:x val="2.0351306970548304E-2"/>
                  <c:y val="-2.824702939114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26-4EB9-A2D5-E446FD5065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6-4EB9-A2D5-E446FD506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506384"/>
        <c:axId val="185237328"/>
        <c:axId val="0"/>
      </c:bar3DChart>
      <c:catAx>
        <c:axId val="25150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237328"/>
        <c:crosses val="autoZero"/>
        <c:auto val="1"/>
        <c:lblAlgn val="ctr"/>
        <c:lblOffset val="100"/>
        <c:noMultiLvlLbl val="0"/>
      </c:catAx>
      <c:valAx>
        <c:axId val="1852373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150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167860136752481E-3"/>
                  <c:y val="-0.29534025173686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3E-43BA-8573-60A42011BADB}"/>
                </c:ext>
              </c:extLst>
            </c:dLbl>
            <c:dLbl>
              <c:idx val="1"/>
              <c:layout>
                <c:manualLayout>
                  <c:x val="8.0167860136752481E-3"/>
                  <c:y val="-0.3137990174704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3E-43BA-8573-60A42011BADB}"/>
                </c:ext>
              </c:extLst>
            </c:dLbl>
            <c:dLbl>
              <c:idx val="2"/>
              <c:layout>
                <c:manualLayout>
                  <c:x val="1.1223500419145348E-2"/>
                  <c:y val="-0.3414871660707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3E-43BA-8573-60A42011BADB}"/>
                </c:ext>
              </c:extLst>
            </c:dLbl>
            <c:dLbl>
              <c:idx val="3"/>
              <c:layout>
                <c:manualLayout>
                  <c:x val="1.6033572027350496E-2"/>
                  <c:y val="-0.3368724746373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3E-43BA-8573-60A42011BADB}"/>
                </c:ext>
              </c:extLst>
            </c:dLbl>
            <c:dLbl>
              <c:idx val="4"/>
              <c:layout>
                <c:manualLayout>
                  <c:x val="9.6201432164102971E-3"/>
                  <c:y val="-0.3599459318043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3E-43BA-8573-60A42011BADB}"/>
                </c:ext>
              </c:extLst>
            </c:dLbl>
            <c:dLbl>
              <c:idx val="5"/>
              <c:layout>
                <c:manualLayout>
                  <c:x val="1.4430214824615329E-2"/>
                  <c:y val="-0.3737900061044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3E-43BA-8573-60A42011BA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88.9</c:v>
                </c:pt>
                <c:pt idx="1">
                  <c:v>101.3</c:v>
                </c:pt>
                <c:pt idx="2">
                  <c:v>109.2</c:v>
                </c:pt>
                <c:pt idx="3">
                  <c:v>111.4</c:v>
                </c:pt>
                <c:pt idx="4">
                  <c:v>119.1</c:v>
                </c:pt>
                <c:pt idx="5">
                  <c:v>131.69999999999999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E-43BA-8573-60A42011B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471359"/>
        <c:axId val="225251663"/>
        <c:axId val="0"/>
      </c:bar3DChart>
      <c:catAx>
        <c:axId val="36347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251663"/>
        <c:crosses val="autoZero"/>
        <c:auto val="1"/>
        <c:lblAlgn val="ctr"/>
        <c:lblOffset val="100"/>
        <c:noMultiLvlLbl val="0"/>
      </c:catAx>
      <c:valAx>
        <c:axId val="2252516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347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167860136752481E-3"/>
                  <c:y val="-0.29534025173686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72-4FC9-A14B-DAD0C82778FB}"/>
                </c:ext>
              </c:extLst>
            </c:dLbl>
            <c:dLbl>
              <c:idx val="1"/>
              <c:layout>
                <c:manualLayout>
                  <c:x val="8.0167860136752481E-3"/>
                  <c:y val="-0.3137990174704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72-4FC9-A14B-DAD0C82778FB}"/>
                </c:ext>
              </c:extLst>
            </c:dLbl>
            <c:dLbl>
              <c:idx val="2"/>
              <c:layout>
                <c:manualLayout>
                  <c:x val="1.1223500419145348E-2"/>
                  <c:y val="-0.3414871660707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72-4FC9-A14B-DAD0C82778FB}"/>
                </c:ext>
              </c:extLst>
            </c:dLbl>
            <c:dLbl>
              <c:idx val="3"/>
              <c:layout>
                <c:manualLayout>
                  <c:x val="1.6033572027350496E-2"/>
                  <c:y val="-0.3368724746373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72-4FC9-A14B-DAD0C82778FB}"/>
                </c:ext>
              </c:extLst>
            </c:dLbl>
            <c:dLbl>
              <c:idx val="4"/>
              <c:layout>
                <c:manualLayout>
                  <c:x val="9.6201432164102971E-3"/>
                  <c:y val="-0.3599459318043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72-4FC9-A14B-DAD0C82778FB}"/>
                </c:ext>
              </c:extLst>
            </c:dLbl>
            <c:dLbl>
              <c:idx val="5"/>
              <c:layout>
                <c:manualLayout>
                  <c:x val="1.4430214824615329E-2"/>
                  <c:y val="-0.3737900061044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72-4FC9-A14B-DAD0C8277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0.6</c:v>
                </c:pt>
                <c:pt idx="1">
                  <c:v>3.7</c:v>
                </c:pt>
                <c:pt idx="2">
                  <c:v>7.3</c:v>
                </c:pt>
                <c:pt idx="3">
                  <c:v>13.2</c:v>
                </c:pt>
                <c:pt idx="4">
                  <c:v>19.2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72-4FC9-A14B-DAD0C8277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471359"/>
        <c:axId val="225251663"/>
        <c:axId val="0"/>
      </c:bar3DChart>
      <c:catAx>
        <c:axId val="36347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251663"/>
        <c:crosses val="autoZero"/>
        <c:auto val="1"/>
        <c:lblAlgn val="ctr"/>
        <c:lblOffset val="100"/>
        <c:noMultiLvlLbl val="0"/>
      </c:catAx>
      <c:valAx>
        <c:axId val="2252516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347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167860136752481E-3"/>
                  <c:y val="-0.295340251736868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C2-4A72-8E4B-B57A14F2FCAB}"/>
                </c:ext>
              </c:extLst>
            </c:dLbl>
            <c:dLbl>
              <c:idx val="1"/>
              <c:layout>
                <c:manualLayout>
                  <c:x val="8.0167860136752481E-3"/>
                  <c:y val="-0.313799017470422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C2-4A72-8E4B-B57A14F2FCAB}"/>
                </c:ext>
              </c:extLst>
            </c:dLbl>
            <c:dLbl>
              <c:idx val="2"/>
              <c:layout>
                <c:manualLayout>
                  <c:x val="1.1223500419145348E-2"/>
                  <c:y val="-0.3414871660707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C2-4A72-8E4B-B57A14F2FCAB}"/>
                </c:ext>
              </c:extLst>
            </c:dLbl>
            <c:dLbl>
              <c:idx val="3"/>
              <c:layout>
                <c:manualLayout>
                  <c:x val="1.6033572027350496E-2"/>
                  <c:y val="-0.3368724746373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C2-4A72-8E4B-B57A14F2FCAB}"/>
                </c:ext>
              </c:extLst>
            </c:dLbl>
            <c:dLbl>
              <c:idx val="4"/>
              <c:layout>
                <c:manualLayout>
                  <c:x val="9.6201432164102971E-3"/>
                  <c:y val="-0.3599459318043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C2-4A72-8E4B-B57A14F2FCAB}"/>
                </c:ext>
              </c:extLst>
            </c:dLbl>
            <c:dLbl>
              <c:idx val="5"/>
              <c:layout>
                <c:manualLayout>
                  <c:x val="1.4430214824615329E-2"/>
                  <c:y val="-0.373790006104473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C2-4A72-8E4B-B57A14F2F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4.9000000000000004</c:v>
                </c:pt>
                <c:pt idx="3">
                  <c:v>15.6</c:v>
                </c:pt>
                <c:pt idx="4">
                  <c:v>2.2000000000000002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C2-4A72-8E4B-B57A14F2F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471359"/>
        <c:axId val="225251663"/>
        <c:axId val="0"/>
      </c:bar3DChart>
      <c:catAx>
        <c:axId val="36347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251663"/>
        <c:crosses val="autoZero"/>
        <c:auto val="1"/>
        <c:lblAlgn val="ctr"/>
        <c:lblOffset val="100"/>
        <c:noMultiLvlLbl val="0"/>
      </c:catAx>
      <c:valAx>
        <c:axId val="2252516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347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0167860136752481E-3"/>
                  <c:y val="-0.29534025173686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86-487C-884D-B4417FF5F350}"/>
                </c:ext>
              </c:extLst>
            </c:dLbl>
            <c:dLbl>
              <c:idx val="1"/>
              <c:layout>
                <c:manualLayout>
                  <c:x val="8.0167860136752481E-3"/>
                  <c:y val="-0.31379901747042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86-487C-884D-B4417FF5F350}"/>
                </c:ext>
              </c:extLst>
            </c:dLbl>
            <c:dLbl>
              <c:idx val="2"/>
              <c:layout>
                <c:manualLayout>
                  <c:x val="1.1223500419145348E-2"/>
                  <c:y val="-0.34148716607075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86-487C-884D-B4417FF5F350}"/>
                </c:ext>
              </c:extLst>
            </c:dLbl>
            <c:dLbl>
              <c:idx val="3"/>
              <c:layout>
                <c:manualLayout>
                  <c:x val="1.6033572027350496E-2"/>
                  <c:y val="-0.33687247463736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86-487C-884D-B4417FF5F350}"/>
                </c:ext>
              </c:extLst>
            </c:dLbl>
            <c:dLbl>
              <c:idx val="4"/>
              <c:layout>
                <c:manualLayout>
                  <c:x val="9.6201432164102971E-3"/>
                  <c:y val="-0.3599459318043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86-487C-884D-B4417FF5F350}"/>
                </c:ext>
              </c:extLst>
            </c:dLbl>
            <c:dLbl>
              <c:idx val="5"/>
              <c:layout>
                <c:manualLayout>
                  <c:x val="1.4430214824615329E-2"/>
                  <c:y val="-0.37379000610447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86-487C-884D-B4417FF5F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1 полугодие 2023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22533</c:v>
                </c:pt>
                <c:pt idx="1">
                  <c:v>26103</c:v>
                </c:pt>
                <c:pt idx="2">
                  <c:v>24742</c:v>
                </c:pt>
                <c:pt idx="3">
                  <c:v>25235</c:v>
                </c:pt>
                <c:pt idx="4">
                  <c:v>32037</c:v>
                </c:pt>
                <c:pt idx="5">
                  <c:v>22043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86-487C-884D-B4417FF5F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3471359"/>
        <c:axId val="225251663"/>
        <c:axId val="0"/>
      </c:bar3DChart>
      <c:catAx>
        <c:axId val="363471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251663"/>
        <c:crosses val="autoZero"/>
        <c:auto val="1"/>
        <c:lblAlgn val="ctr"/>
        <c:lblOffset val="100"/>
        <c:noMultiLvlLbl val="0"/>
      </c:catAx>
      <c:valAx>
        <c:axId val="2252516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63471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0.70286</cdr:x>
      <cdr:y>0.28642</cdr:y>
    </cdr:from>
    <cdr:to>
      <cdr:x>0.8247</cdr:x>
      <cdr:y>0.36537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A5343F8-8542-458D-B483-4BD6D87D23AB}"/>
            </a:ext>
          </a:extLst>
        </cdr:cNvPr>
        <cdr:cNvSpPr txBox="1"/>
      </cdr:nvSpPr>
      <cdr:spPr>
        <a:xfrm xmlns:a="http://schemas.openxmlformats.org/drawingml/2006/main" rot="1737204">
          <a:off x="6022809" y="1567469"/>
          <a:ext cx="10440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37,5%</a:t>
          </a:r>
        </a:p>
      </cdr:txBody>
    </cdr:sp>
  </cdr:relSizeAnchor>
  <cdr:relSizeAnchor xmlns:cdr="http://schemas.openxmlformats.org/drawingml/2006/chartDrawing">
    <cdr:from>
      <cdr:x>0.69367</cdr:x>
      <cdr:y>0.51493</cdr:y>
    </cdr:from>
    <cdr:to>
      <cdr:x>0.8155</cdr:x>
      <cdr:y>0.59387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D5FEB7B-9CDA-4411-A2C3-C13A3F543878}"/>
            </a:ext>
          </a:extLst>
        </cdr:cNvPr>
        <cdr:cNvSpPr txBox="1"/>
      </cdr:nvSpPr>
      <cdr:spPr>
        <a:xfrm xmlns:a="http://schemas.openxmlformats.org/drawingml/2006/main" rot="1737204">
          <a:off x="5943990" y="2817987"/>
          <a:ext cx="10440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1,5%</a:t>
          </a:r>
        </a:p>
      </cdr:txBody>
    </cdr:sp>
  </cdr:relSizeAnchor>
  <cdr:relSizeAnchor xmlns:cdr="http://schemas.openxmlformats.org/drawingml/2006/chartDrawing">
    <cdr:from>
      <cdr:x>0.23148</cdr:x>
      <cdr:y>0.19415</cdr:y>
    </cdr:from>
    <cdr:to>
      <cdr:x>0.35332</cdr:x>
      <cdr:y>0.2731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0EC439C-C3E5-4FE6-8B60-39404F7CC664}"/>
            </a:ext>
          </a:extLst>
        </cdr:cNvPr>
        <cdr:cNvSpPr txBox="1"/>
      </cdr:nvSpPr>
      <cdr:spPr>
        <a:xfrm xmlns:a="http://schemas.openxmlformats.org/drawingml/2006/main" rot="1737204">
          <a:off x="1983549" y="1062533"/>
          <a:ext cx="10440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25%</a:t>
          </a:r>
        </a:p>
      </cdr:txBody>
    </cdr:sp>
  </cdr:relSizeAnchor>
  <cdr:relSizeAnchor xmlns:cdr="http://schemas.openxmlformats.org/drawingml/2006/chartDrawing">
    <cdr:from>
      <cdr:x>0.36593</cdr:x>
      <cdr:y>0.52808</cdr:y>
    </cdr:from>
    <cdr:to>
      <cdr:x>0.48777</cdr:x>
      <cdr:y>0.60703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0EC439C-C3E5-4FE6-8B60-39404F7CC664}"/>
            </a:ext>
          </a:extLst>
        </cdr:cNvPr>
        <cdr:cNvSpPr txBox="1"/>
      </cdr:nvSpPr>
      <cdr:spPr>
        <a:xfrm xmlns:a="http://schemas.openxmlformats.org/drawingml/2006/main" rot="1737204">
          <a:off x="3135678" y="2889995"/>
          <a:ext cx="10440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1</cdr:x>
      <cdr:y>0.71672</cdr:y>
    </cdr:from>
    <cdr:to>
      <cdr:x>1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DFFC3EC-CE35-438D-B08E-F45828BB0695}"/>
            </a:ext>
          </a:extLst>
        </cdr:cNvPr>
        <cdr:cNvCxnSpPr/>
      </cdr:nvCxnSpPr>
      <cdr:spPr>
        <a:xfrm xmlns:a="http://schemas.openxmlformats.org/drawingml/2006/main">
          <a:off x="7920880" y="1972481"/>
          <a:ext cx="0" cy="7795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0.37837</cdr:x>
      <cdr:y>0</cdr:y>
    </cdr:from>
    <cdr:to>
      <cdr:x>0.39915</cdr:x>
      <cdr:y>0.19575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CCB5ACDC-C6D9-42A7-8B1D-AC5309E317F4}"/>
            </a:ext>
          </a:extLst>
        </cdr:cNvPr>
        <cdr:cNvSpPr/>
      </cdr:nvSpPr>
      <cdr:spPr>
        <a:xfrm xmlns:a="http://schemas.openxmlformats.org/drawingml/2006/main">
          <a:off x="3364669" y="0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1</cdr:x>
      <cdr:y>0.71672</cdr:y>
    </cdr:from>
    <cdr:to>
      <cdr:x>1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DFFC3EC-CE35-438D-B08E-F45828BB0695}"/>
            </a:ext>
          </a:extLst>
        </cdr:cNvPr>
        <cdr:cNvCxnSpPr/>
      </cdr:nvCxnSpPr>
      <cdr:spPr>
        <a:xfrm xmlns:a="http://schemas.openxmlformats.org/drawingml/2006/main">
          <a:off x="7920880" y="1972481"/>
          <a:ext cx="0" cy="7795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0.37837</cdr:x>
      <cdr:y>0</cdr:y>
    </cdr:from>
    <cdr:to>
      <cdr:x>0.39915</cdr:x>
      <cdr:y>0.19575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CCB5ACDC-C6D9-42A7-8B1D-AC5309E317F4}"/>
            </a:ext>
          </a:extLst>
        </cdr:cNvPr>
        <cdr:cNvSpPr/>
      </cdr:nvSpPr>
      <cdr:spPr>
        <a:xfrm xmlns:a="http://schemas.openxmlformats.org/drawingml/2006/main">
          <a:off x="3364669" y="0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1</cdr:x>
      <cdr:y>0.71672</cdr:y>
    </cdr:from>
    <cdr:to>
      <cdr:x>1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DFFC3EC-CE35-438D-B08E-F45828BB0695}"/>
            </a:ext>
          </a:extLst>
        </cdr:cNvPr>
        <cdr:cNvCxnSpPr/>
      </cdr:nvCxnSpPr>
      <cdr:spPr>
        <a:xfrm xmlns:a="http://schemas.openxmlformats.org/drawingml/2006/main">
          <a:off x="7920880" y="1972481"/>
          <a:ext cx="0" cy="7795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0.37837</cdr:x>
      <cdr:y>0</cdr:y>
    </cdr:from>
    <cdr:to>
      <cdr:x>0.39915</cdr:x>
      <cdr:y>0.19575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CCB5ACDC-C6D9-42A7-8B1D-AC5309E317F4}"/>
            </a:ext>
          </a:extLst>
        </cdr:cNvPr>
        <cdr:cNvSpPr/>
      </cdr:nvSpPr>
      <cdr:spPr>
        <a:xfrm xmlns:a="http://schemas.openxmlformats.org/drawingml/2006/main">
          <a:off x="3364669" y="0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1</cdr:x>
      <cdr:y>0.71672</cdr:y>
    </cdr:from>
    <cdr:to>
      <cdr:x>1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DFFC3EC-CE35-438D-B08E-F45828BB0695}"/>
            </a:ext>
          </a:extLst>
        </cdr:cNvPr>
        <cdr:cNvCxnSpPr/>
      </cdr:nvCxnSpPr>
      <cdr:spPr>
        <a:xfrm xmlns:a="http://schemas.openxmlformats.org/drawingml/2006/main">
          <a:off x="7920880" y="1972481"/>
          <a:ext cx="0" cy="7795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1</cdr:x>
      <cdr:y>0.71672</cdr:y>
    </cdr:from>
    <cdr:to>
      <cdr:x>1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DFFC3EC-CE35-438D-B08E-F45828BB0695}"/>
            </a:ext>
          </a:extLst>
        </cdr:cNvPr>
        <cdr:cNvCxnSpPr/>
      </cdr:nvCxnSpPr>
      <cdr:spPr>
        <a:xfrm xmlns:a="http://schemas.openxmlformats.org/drawingml/2006/main">
          <a:off x="7920880" y="1972481"/>
          <a:ext cx="0" cy="7795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1</cdr:x>
      <cdr:y>0.71672</cdr:y>
    </cdr:from>
    <cdr:to>
      <cdr:x>1</cdr:x>
      <cdr:y>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DFFC3EC-CE35-438D-B08E-F45828BB0695}"/>
            </a:ext>
          </a:extLst>
        </cdr:cNvPr>
        <cdr:cNvCxnSpPr/>
      </cdr:nvCxnSpPr>
      <cdr:spPr>
        <a:xfrm xmlns:a="http://schemas.openxmlformats.org/drawingml/2006/main">
          <a:off x="7920880" y="1972481"/>
          <a:ext cx="0" cy="77959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0.37837</cdr:x>
      <cdr:y>0</cdr:y>
    </cdr:from>
    <cdr:to>
      <cdr:x>0.39915</cdr:x>
      <cdr:y>0.19575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CCB5ACDC-C6D9-42A7-8B1D-AC5309E317F4}"/>
            </a:ext>
          </a:extLst>
        </cdr:cNvPr>
        <cdr:cNvSpPr/>
      </cdr:nvSpPr>
      <cdr:spPr>
        <a:xfrm xmlns:a="http://schemas.openxmlformats.org/drawingml/2006/main">
          <a:off x="3364669" y="0"/>
          <a:ext cx="18473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BEC99-FF60-4C59-8207-66B973931127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33C66-28BC-4A00-823E-BF53545325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0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B61F-4043-496E-8C8A-E2BE8E71C883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4A604-B188-4E88-85EE-DCDC69E7A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2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4A604-B188-4E88-85EE-DCDC69E7A1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3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83DDB-28B3-4B88-B54A-97598444867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7BBA-5ABF-4106-AA16-7A0A6F04822B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7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593C-E145-428F-A2BA-2AA20E23FA05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9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1D41-F19E-4A91-A216-2B480287E132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9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F66A-89E2-4504-8667-5F03D8691B8A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6160-3966-49B6-8B43-96D2C7C0C6D6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7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CE82-82C5-45F4-808C-13BA41920609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9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B3A6-9913-4345-9C3B-278D210774CE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9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2A9E-91EA-4CF7-B0C3-2C5A721E7616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0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D0B9-8FFA-412E-9F47-85BA351CA9C6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8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4118-4D84-487C-8D01-347DB8B5F900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19E6-C099-4FC0-A980-74D53624340A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5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AC2B9-4D39-426F-AFB3-CF35A604EAD8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B5BAA-4EBF-4D40-910A-61D15092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18" Type="http://schemas.openxmlformats.org/officeDocument/2006/relationships/image" Target="../media/image53.jpeg"/><Relationship Id="rId3" Type="http://schemas.openxmlformats.org/officeDocument/2006/relationships/image" Target="../media/image38.jpeg"/><Relationship Id="rId21" Type="http://schemas.openxmlformats.org/officeDocument/2006/relationships/image" Target="../media/image56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1.jpe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Relationship Id="rId22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5C884D-D01B-483F-9773-9513F07EBBB2}"/>
              </a:ext>
            </a:extLst>
          </p:cNvPr>
          <p:cNvSpPr/>
          <p:nvPr/>
        </p:nvSpPr>
        <p:spPr>
          <a:xfrm>
            <a:off x="1115616" y="1844824"/>
            <a:ext cx="7110354" cy="1668116"/>
          </a:xfrm>
          <a:prstGeom prst="rect">
            <a:avLst/>
          </a:prstGeom>
          <a:solidFill>
            <a:srgbClr val="42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34" tIns="31117" rIns="62234" bIns="31117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otham Pro"/>
              </a:rPr>
              <a:t>Организационные и финансовые вопросы обеспечения медицинской помощи на региональном уровне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73535" y="5204578"/>
            <a:ext cx="7513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Территориального фонда ОМС Московской области, </a:t>
            </a:r>
            <a:endParaRPr lang="en-US" sz="20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Л.П. Данилова</a:t>
            </a:r>
          </a:p>
          <a:p>
            <a:pPr algn="ctr"/>
            <a:endParaRPr lang="ru-RU" sz="20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07B2D4-C536-4E0E-8F5F-C11C97FF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0B73A45-207F-4BA1-B8C0-0CFD79B9CE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мероприятий по организации дополнительного профессионального образования медицинских работников по программам повышения квалификации, а также по приобретению и проведению ремонта медицинского оборудования 2015-2023гг.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F6FA28-282A-465D-93CD-B02F7910D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972" l="9906" r="98922">
                        <a14:foregroundMark x1="90566" y1="65548" x2="90768" y2="66882"/>
                        <a14:foregroundMark x1="93868" y1="64739" x2="95620" y2="68702"/>
                        <a14:foregroundMark x1="96496" y1="70562" x2="95182" y2="72139"/>
                        <a14:foregroundMark x1="96496" y1="65022" x2="98922" y2="66074"/>
                        <a14:foregroundMark x1="98248" y1="64214" x2="94306" y2="64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555"/>
            <a:ext cx="2592288" cy="21604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B78695-FECB-4884-9C57-96FB69D63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90" b="89691" l="5108" r="89783">
                        <a14:foregroundMark x1="10681" y1="58247" x2="5263" y2="75000"/>
                        <a14:foregroundMark x1="5263" y1="75000" x2="10372" y2="59278"/>
                        <a14:foregroundMark x1="10372" y1="59278" x2="9907" y2="57990"/>
                        <a14:foregroundMark x1="20588" y1="56701" x2="20743" y2="57216"/>
                        <a14:foregroundMark x1="23375" y1="57732" x2="25387" y2="60052"/>
                        <a14:foregroundMark x1="20743" y1="11856" x2="24303" y2="13402"/>
                        <a14:foregroundMark x1="52167" y1="10825" x2="55263" y2="7990"/>
                        <a14:foregroundMark x1="83437" y1="10567" x2="85759" y2="15979"/>
                        <a14:foregroundMark x1="54025" y1="57474" x2="52322" y2="60567"/>
                        <a14:foregroundMark x1="53096" y1="60052" x2="53870" y2="61340"/>
                        <a14:foregroundMark x1="84830" y1="57474" x2="85139" y2="61340"/>
                        <a14:foregroundMark x1="15015" y1="11082" x2="15015" y2="36340"/>
                        <a14:foregroundMark x1="42105" y1="9278" x2="50000" y2="40206"/>
                        <a14:foregroundMark x1="78793" y1="11340" x2="77709" y2="40979"/>
                        <a14:foregroundMark x1="39474" y1="63144" x2="44272" y2="79381"/>
                        <a14:foregroundMark x1="44272" y1="79381" x2="52322" y2="84278"/>
                        <a14:foregroundMark x1="68731" y1="60052" x2="85759" y2="83763"/>
                        <a14:foregroundMark x1="85759" y1="83763" x2="86997" y2="88144"/>
                        <a14:foregroundMark x1="23220" y1="68557" x2="23220" y2="68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" y="3244282"/>
            <a:ext cx="3723755" cy="223655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D9A1E1-CA89-4809-85E3-E82CA7ED8557}"/>
              </a:ext>
            </a:extLst>
          </p:cNvPr>
          <p:cNvSpPr/>
          <p:nvPr/>
        </p:nvSpPr>
        <p:spPr>
          <a:xfrm>
            <a:off x="3550278" y="1343311"/>
            <a:ext cx="551201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 мед. работников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031CE87-5074-4ECB-B4C2-A840E33E651E}"/>
              </a:ext>
            </a:extLst>
          </p:cNvPr>
          <p:cNvSpPr/>
          <p:nvPr/>
        </p:nvSpPr>
        <p:spPr>
          <a:xfrm>
            <a:off x="3541679" y="2852936"/>
            <a:ext cx="551201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медицинского оборудования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4F1702-529E-4167-819A-8B2C003C63ED}"/>
              </a:ext>
            </a:extLst>
          </p:cNvPr>
          <p:cNvSpPr/>
          <p:nvPr/>
        </p:nvSpPr>
        <p:spPr>
          <a:xfrm>
            <a:off x="3541679" y="4200762"/>
            <a:ext cx="551201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медицинского оборудования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69966-80E8-4DCD-BF4C-2D88097752C7}"/>
              </a:ext>
            </a:extLst>
          </p:cNvPr>
          <p:cNvSpPr txBox="1"/>
          <p:nvPr/>
        </p:nvSpPr>
        <p:spPr>
          <a:xfrm>
            <a:off x="4139952" y="191683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427 человек на 3,5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C34C76-4360-467D-B931-F04EB9A8EFB5}"/>
              </a:ext>
            </a:extLst>
          </p:cNvPr>
          <p:cNvSpPr txBox="1"/>
          <p:nvPr/>
        </p:nvSpPr>
        <p:spPr>
          <a:xfrm>
            <a:off x="3550277" y="3573016"/>
            <a:ext cx="550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1 705 единиц оборудования на 3 585,1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0871D6-F101-427A-95A8-D8A11AEB9162}"/>
              </a:ext>
            </a:extLst>
          </p:cNvPr>
          <p:cNvSpPr txBox="1"/>
          <p:nvPr/>
        </p:nvSpPr>
        <p:spPr>
          <a:xfrm>
            <a:off x="3550277" y="4827678"/>
            <a:ext cx="550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1 180 единиц оборудования на 1 402,3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DC379-5FE7-4833-9DB9-81249A72CA75}"/>
              </a:ext>
            </a:extLst>
          </p:cNvPr>
          <p:cNvSpPr txBox="1"/>
          <p:nvPr/>
        </p:nvSpPr>
        <p:spPr>
          <a:xfrm>
            <a:off x="1043608" y="5732748"/>
            <a:ext cx="7200799" cy="461665"/>
          </a:xfrm>
          <a:prstGeom prst="rect">
            <a:avLst/>
          </a:prstGeom>
          <a:solidFill>
            <a:srgbClr val="42958D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ИТОГО направлено средств НСЗ: 4 990,9 </a:t>
            </a:r>
            <a:r>
              <a:rPr lang="ru-RU" sz="2400" dirty="0" err="1">
                <a:solidFill>
                  <a:schemeClr val="bg1"/>
                </a:solidFill>
              </a:rPr>
              <a:t>млн.руб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31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Страховые медицинские организации – доля застрахованных граждан, %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D6865F5-F391-446B-B33E-0CFC05087C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570263"/>
              </p:ext>
            </p:extLst>
          </p:nvPr>
        </p:nvGraphicFramePr>
        <p:xfrm>
          <a:off x="251520" y="764704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239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EC2C1A-3DD4-4572-B38D-D843EBCA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EAA236-6A50-40F1-A484-674A40149F4D}"/>
              </a:ext>
            </a:extLst>
          </p:cNvPr>
          <p:cNvSpPr/>
          <p:nvPr/>
        </p:nvSpPr>
        <p:spPr>
          <a:xfrm>
            <a:off x="2194157" y="4407672"/>
            <a:ext cx="4899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id="{67E03B9E-67AF-49C4-B042-3032FD2F5B41}"/>
              </a:ext>
            </a:extLst>
          </p:cNvPr>
          <p:cNvSpPr/>
          <p:nvPr/>
        </p:nvSpPr>
        <p:spPr>
          <a:xfrm>
            <a:off x="3135590" y="4601630"/>
            <a:ext cx="432048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45DA24-D3A2-42FF-9E43-AEAA2FE0C390}"/>
              </a:ext>
            </a:extLst>
          </p:cNvPr>
          <p:cNvSpPr/>
          <p:nvPr/>
        </p:nvSpPr>
        <p:spPr>
          <a:xfrm>
            <a:off x="1907704" y="5615542"/>
            <a:ext cx="489970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ОМС направлено на лечение застрахованных Московской области за период 2019-2023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pi.rbsmi.ru/attachments/19c7566821f94022a1533a5fe19c7b793d97aa92/store/crop/0/0/613/270/1600/0/0/a89a85fbe271ee6d7fecc8aae1d4418b324cd19704a042cff9a71c0d3123/58aae8e33b5113ff83a85ac867df42cd.jpg">
            <a:extLst>
              <a:ext uri="{FF2B5EF4-FFF2-40B4-BE49-F238E27FC236}">
                <a16:creationId xmlns:a16="http://schemas.microsoft.com/office/drawing/2014/main" id="{DB294277-CFD7-4077-853A-62154A1A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74186"/>
            <a:ext cx="9144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BD79C1-F5E2-45C3-B250-6CE128EAFE1C}"/>
              </a:ext>
            </a:extLst>
          </p:cNvPr>
          <p:cNvSpPr/>
          <p:nvPr/>
        </p:nvSpPr>
        <p:spPr>
          <a:xfrm>
            <a:off x="395536" y="3610718"/>
            <a:ext cx="856465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«Борьба с онкологическими заболеваниями»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72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82AAA2-0F5B-4284-8131-17900FA41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7ADFF9-184C-4E92-B960-D9AE24059A1B}"/>
              </a:ext>
            </a:extLst>
          </p:cNvPr>
          <p:cNvSpPr/>
          <p:nvPr/>
        </p:nvSpPr>
        <p:spPr>
          <a:xfrm>
            <a:off x="1868374" y="1495809"/>
            <a:ext cx="700340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плановая специализированная медицинская помощь в федеральных учреждениях здравоохранения оплачивается напрямую Федеральным фондом ОМС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7E6C6A-6CD2-4A33-BB40-698BAB15AD24}"/>
              </a:ext>
            </a:extLst>
          </p:cNvPr>
          <p:cNvSpPr/>
          <p:nvPr/>
        </p:nvSpPr>
        <p:spPr>
          <a:xfrm>
            <a:off x="1857069" y="2564905"/>
            <a:ext cx="700340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медицинская помощь не является «уходящим потоком» для региона</a:t>
            </a:r>
            <a:endParaRPr lang="ru-RU" dirty="0"/>
          </a:p>
        </p:txBody>
      </p:sp>
      <p:pic>
        <p:nvPicPr>
          <p:cNvPr id="10242" name="Picture 2" descr="https://yt3.ggpht.com/ytc/AMLnZu_xqDuTWkPCacHNmA42_QfFZTKA0kWlUIGMnek=s900-c-k-c0x00ffffff-no-rj">
            <a:extLst>
              <a:ext uri="{FF2B5EF4-FFF2-40B4-BE49-F238E27FC236}">
                <a16:creationId xmlns:a16="http://schemas.microsoft.com/office/drawing/2014/main" id="{2B61B389-72C3-4D22-BB32-C4F685A43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71870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CB332B3-5CA4-4DFB-8F22-94A8306885F0}"/>
              </a:ext>
            </a:extLst>
          </p:cNvPr>
          <p:cNvGraphicFramePr/>
          <p:nvPr>
            <p:extLst/>
          </p:nvPr>
        </p:nvGraphicFramePr>
        <p:xfrm>
          <a:off x="107504" y="4293096"/>
          <a:ext cx="9144000" cy="188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EE6067-D9E0-4265-BA0A-6C556E1F54C6}"/>
              </a:ext>
            </a:extLst>
          </p:cNvPr>
          <p:cNvSpPr/>
          <p:nvPr/>
        </p:nvSpPr>
        <p:spPr>
          <a:xfrm>
            <a:off x="935088" y="3657583"/>
            <a:ext cx="748883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оказанной медицинской помощи в ФУЗ застрахованным Московской области, оплаченной ФОМС (млрд. руб.)</a:t>
            </a:r>
            <a:endParaRPr lang="ru-RU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3AF4075-6BBB-4DAB-9EE8-33AF6E34B8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Медицинская помощь в федеральных учреждениях</a:t>
            </a:r>
          </a:p>
        </p:txBody>
      </p:sp>
    </p:spTree>
    <p:extLst>
      <p:ext uri="{BB962C8B-B14F-4D97-AF65-F5344CB8AC3E}">
        <p14:creationId xmlns:p14="http://schemas.microsoft.com/office/powerpoint/2010/main" val="47343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9D78DF-C568-4E98-BA0A-8527D03C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028D8F8-07F1-411E-A364-618372307C16}"/>
              </a:ext>
            </a:extLst>
          </p:cNvPr>
          <p:cNvGraphicFramePr/>
          <p:nvPr>
            <p:extLst/>
          </p:nvPr>
        </p:nvGraphicFramePr>
        <p:xfrm>
          <a:off x="611560" y="4386717"/>
          <a:ext cx="9144000" cy="188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6" name="Picture 2" descr="https://papik.pro/uploads/posts/2021-12/1639309107_39-papik-pro-p-virus-klipart-39.png">
            <a:extLst>
              <a:ext uri="{FF2B5EF4-FFF2-40B4-BE49-F238E27FC236}">
                <a16:creationId xmlns:a16="http://schemas.microsoft.com/office/drawing/2014/main" id="{D04B77D2-5E0A-4616-A861-5EC16D96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1317"/>
            <a:ext cx="909651" cy="9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i?id=d65aa9687fcdc535d3625a7d402055e5_l-7069403-images-thumbs&amp;n=13">
            <a:extLst>
              <a:ext uri="{FF2B5EF4-FFF2-40B4-BE49-F238E27FC236}">
                <a16:creationId xmlns:a16="http://schemas.microsoft.com/office/drawing/2014/main" id="{F2395143-E955-4381-B931-71DDAC44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5" y="4652983"/>
            <a:ext cx="1627360" cy="13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80D1F45-6521-49F1-9149-C7897B9B2A77}"/>
              </a:ext>
            </a:extLst>
          </p:cNvPr>
          <p:cNvSpPr/>
          <p:nvPr/>
        </p:nvSpPr>
        <p:spPr>
          <a:xfrm>
            <a:off x="3563888" y="3842147"/>
            <a:ext cx="30446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Пролечено пациентов</a:t>
            </a:r>
            <a:endParaRPr lang="ru-RU" sz="24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BEFD4ED-CC5B-46B4-9DB6-E92149681F6C}"/>
              </a:ext>
            </a:extLst>
          </p:cNvPr>
          <p:cNvGraphicFramePr/>
          <p:nvPr>
            <p:extLst/>
          </p:nvPr>
        </p:nvGraphicFramePr>
        <p:xfrm>
          <a:off x="1654016" y="1358867"/>
          <a:ext cx="6864424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6BBFFFC-849B-453A-8B79-ABA31B35DD4E}"/>
              </a:ext>
            </a:extLst>
          </p:cNvPr>
          <p:cNvSpPr/>
          <p:nvPr/>
        </p:nvSpPr>
        <p:spPr>
          <a:xfrm>
            <a:off x="2360118" y="919652"/>
            <a:ext cx="51298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(млрд. руб.)</a:t>
            </a:r>
            <a:endParaRPr lang="ru-RU" sz="24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2375B06-36FB-4FF5-8E84-10F7FD93D09B}"/>
              </a:ext>
            </a:extLst>
          </p:cNvPr>
          <p:cNvSpPr txBox="1">
            <a:spLocks/>
          </p:cNvSpPr>
          <p:nvPr/>
        </p:nvSpPr>
        <p:spPr>
          <a:xfrm>
            <a:off x="-10859" y="183217"/>
            <a:ext cx="9144000" cy="516828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dirty="0" err="1"/>
              <a:t>Коронавирусная</a:t>
            </a:r>
            <a:r>
              <a:rPr lang="ru-RU" altLang="ru-RU" dirty="0"/>
              <a:t> инфекция</a:t>
            </a:r>
          </a:p>
        </p:txBody>
      </p:sp>
    </p:spTree>
    <p:extLst>
      <p:ext uri="{BB962C8B-B14F-4D97-AF65-F5344CB8AC3E}">
        <p14:creationId xmlns:p14="http://schemas.microsoft.com/office/powerpoint/2010/main" val="22537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7042BE-F49E-4C21-9FA0-851B71F9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A1481D5-01EA-45B6-B0B3-66130B0228F8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9144000" cy="516828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dirty="0"/>
              <a:t>Финансовое обеспечение системы ОМС Московской области в 2018-2023 гг.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30A6CB43-5DCB-417E-93A1-F730DF5F2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685722"/>
              </p:ext>
            </p:extLst>
          </p:nvPr>
        </p:nvGraphicFramePr>
        <p:xfrm>
          <a:off x="0" y="791360"/>
          <a:ext cx="9144000" cy="188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75233CCF-B2A8-4778-BF92-44DA393466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947002"/>
              </p:ext>
            </p:extLst>
          </p:nvPr>
        </p:nvGraphicFramePr>
        <p:xfrm>
          <a:off x="0" y="2960442"/>
          <a:ext cx="9144000" cy="173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E493CDD-2D7B-43CB-980F-506BBCB0B153}"/>
              </a:ext>
            </a:extLst>
          </p:cNvPr>
          <p:cNvCxnSpPr/>
          <p:nvPr/>
        </p:nvCxnSpPr>
        <p:spPr>
          <a:xfrm>
            <a:off x="117849" y="2564904"/>
            <a:ext cx="902615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FCA7264-D61F-4454-B707-033B176FD6C9}"/>
              </a:ext>
            </a:extLst>
          </p:cNvPr>
          <p:cNvCxnSpPr/>
          <p:nvPr/>
        </p:nvCxnSpPr>
        <p:spPr>
          <a:xfrm>
            <a:off x="112449" y="4581128"/>
            <a:ext cx="9026151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74DEB7E-BDEB-4B67-BEC8-28F581432C27}"/>
              </a:ext>
            </a:extLst>
          </p:cNvPr>
          <p:cNvSpPr/>
          <p:nvPr/>
        </p:nvSpPr>
        <p:spPr>
          <a:xfrm>
            <a:off x="697866" y="4640928"/>
            <a:ext cx="79675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финансирования из федерального бюджета в период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C90699-0EB3-4F37-8BE3-736A1EF55920}"/>
              </a:ext>
            </a:extLst>
          </p:cNvPr>
          <p:cNvSpPr/>
          <p:nvPr/>
        </p:nvSpPr>
        <p:spPr>
          <a:xfrm>
            <a:off x="3616723" y="596192"/>
            <a:ext cx="20176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ФОМС</a:t>
            </a:r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AA867781-2F53-4546-8A39-C86B77658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939255"/>
              </p:ext>
            </p:extLst>
          </p:nvPr>
        </p:nvGraphicFramePr>
        <p:xfrm>
          <a:off x="-108520" y="4941168"/>
          <a:ext cx="9311444" cy="1542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B176CF7-A083-4CDD-B80B-CBBB587B1CE2}"/>
              </a:ext>
            </a:extLst>
          </p:cNvPr>
          <p:cNvCxnSpPr>
            <a:cxnSpLocks/>
          </p:cNvCxnSpPr>
          <p:nvPr/>
        </p:nvCxnSpPr>
        <p:spPr>
          <a:xfrm>
            <a:off x="3419872" y="1412776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A656CA8-F178-4768-9152-694C294A2423}"/>
              </a:ext>
            </a:extLst>
          </p:cNvPr>
          <p:cNvCxnSpPr>
            <a:cxnSpLocks/>
          </p:cNvCxnSpPr>
          <p:nvPr/>
        </p:nvCxnSpPr>
        <p:spPr>
          <a:xfrm>
            <a:off x="3419872" y="4560017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2E8DE3D-FEA5-4C32-B9AF-126C58196FF3}"/>
              </a:ext>
            </a:extLst>
          </p:cNvPr>
          <p:cNvCxnSpPr>
            <a:cxnSpLocks/>
          </p:cNvCxnSpPr>
          <p:nvPr/>
        </p:nvCxnSpPr>
        <p:spPr>
          <a:xfrm>
            <a:off x="6660232" y="4509103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DE5AA662-1F80-4D1B-92AD-D46D2E5E4419}"/>
              </a:ext>
            </a:extLst>
          </p:cNvPr>
          <p:cNvCxnSpPr>
            <a:cxnSpLocks/>
          </p:cNvCxnSpPr>
          <p:nvPr/>
        </p:nvCxnSpPr>
        <p:spPr>
          <a:xfrm>
            <a:off x="6660232" y="1412776"/>
            <a:ext cx="0" cy="216024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0C6AA76-877A-4F83-B956-F5247A004419}"/>
              </a:ext>
            </a:extLst>
          </p:cNvPr>
          <p:cNvSpPr/>
          <p:nvPr/>
        </p:nvSpPr>
        <p:spPr>
          <a:xfrm rot="16200000">
            <a:off x="2891522" y="3717449"/>
            <a:ext cx="1056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E244414-1536-4AA0-B692-95FE63EA72ED}"/>
              </a:ext>
            </a:extLst>
          </p:cNvPr>
          <p:cNvSpPr/>
          <p:nvPr/>
        </p:nvSpPr>
        <p:spPr>
          <a:xfrm rot="16200000">
            <a:off x="6142499" y="3742446"/>
            <a:ext cx="1056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CB5ACDC-C6D9-42A7-8B1D-AC5309E317F4}"/>
              </a:ext>
            </a:extLst>
          </p:cNvPr>
          <p:cNvSpPr/>
          <p:nvPr/>
        </p:nvSpPr>
        <p:spPr>
          <a:xfrm>
            <a:off x="1476137" y="2636912"/>
            <a:ext cx="629877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330057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"/>
            <a:ext cx="9144000" cy="404663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dirty="0"/>
              <a:t>ИТОГИ РАБОТЫ за 2018-2023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72883" y="476672"/>
            <a:ext cx="64633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17299" y="476672"/>
            <a:ext cx="64633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24" name="Picture 6" descr="http://cdn.onlinewebfonts.com/svg/download_430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683568" cy="723431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1115616" y="476672"/>
            <a:ext cx="174778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(спец. помощь)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79511" y="2132856"/>
            <a:ext cx="267085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случая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91881" y="2060848"/>
            <a:ext cx="12879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26 849 руб.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4932039" y="2132856"/>
            <a:ext cx="1800200" cy="21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76257" y="1988840"/>
            <a:ext cx="202279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38 650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292078" y="170080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+44%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69572" y="2852936"/>
            <a:ext cx="249074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84999" y="2780928"/>
            <a:ext cx="17016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32,3 млрд. руб.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5148063" y="2852936"/>
            <a:ext cx="1584175" cy="215774"/>
          </a:xfrm>
          <a:prstGeom prst="rightArrow">
            <a:avLst>
              <a:gd name="adj1" fmla="val 340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82925" y="2708920"/>
            <a:ext cx="2009461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42,7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292078" y="242088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+32%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547664" y="3717032"/>
            <a:ext cx="11569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  <a:endParaRPr lang="ru-RU" sz="1600" dirty="0"/>
          </a:p>
        </p:txBody>
      </p:sp>
      <p:pic>
        <p:nvPicPr>
          <p:cNvPr id="42" name="Picture 15" descr="C:\Users\alatortsev\Desktop\Безымянный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59" y="3645024"/>
            <a:ext cx="711196" cy="648072"/>
          </a:xfrm>
          <a:prstGeom prst="rect">
            <a:avLst/>
          </a:prstGeom>
          <a:noFill/>
        </p:spPr>
      </p:pic>
      <p:sp>
        <p:nvSpPr>
          <p:cNvPr id="43" name="Прямоугольник 42"/>
          <p:cNvSpPr/>
          <p:nvPr/>
        </p:nvSpPr>
        <p:spPr>
          <a:xfrm>
            <a:off x="233467" y="5373216"/>
            <a:ext cx="2670859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случая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545838" y="5301208"/>
            <a:ext cx="12879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10 685 руб.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4985995" y="5373216"/>
            <a:ext cx="1800200" cy="21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930215" y="5229200"/>
            <a:ext cx="2022798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30 710 руб.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346034" y="4941168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+187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23528" y="6093296"/>
            <a:ext cx="249074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</a:t>
            </a:r>
            <a:endParaRPr lang="ru-RU" sz="1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396663" y="6021288"/>
            <a:ext cx="15862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млрд. руб.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5148063" y="6093296"/>
            <a:ext cx="1584177" cy="21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936882" y="5949280"/>
            <a:ext cx="2009461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12,2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346034" y="5661248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+190%</a:t>
            </a:r>
            <a:endParaRPr lang="ru-RU" dirty="0"/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70BB5BAA-4EBF-4D40-910A-61D15092A439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1611153"/>
            <a:ext cx="1017509" cy="363357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7750" y="1611153"/>
            <a:ext cx="1008112" cy="363357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1448" y="1604722"/>
            <a:ext cx="966011" cy="376218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94582" y="1604722"/>
            <a:ext cx="956034" cy="376218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91799" y="1593787"/>
            <a:ext cx="957381" cy="396568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32442" y="1624708"/>
            <a:ext cx="1097915" cy="396568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30" y="3507161"/>
            <a:ext cx="1017509" cy="324036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99758" y="3507563"/>
            <a:ext cx="1008113" cy="326458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66590" y="3501008"/>
            <a:ext cx="956036" cy="330189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20538" y="3518990"/>
            <a:ext cx="957381" cy="330189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63808" y="3545066"/>
            <a:ext cx="2413570" cy="344460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2167723"/>
            <a:ext cx="1017509" cy="466238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 КСГ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27750" y="2167723"/>
            <a:ext cx="1008112" cy="466238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 КСГ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94582" y="2167723"/>
            <a:ext cx="956034" cy="466238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258 КСГ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042303" y="2178162"/>
            <a:ext cx="957381" cy="455799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КСГ КС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КСГ ДС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191799" y="2198744"/>
            <a:ext cx="1048529" cy="435216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315 КСГ КС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КСГ ДС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32443" y="2178630"/>
            <a:ext cx="1097915" cy="455331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343 КСГ КС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134 КСГ ДС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530" y="4063881"/>
            <a:ext cx="1017509" cy="437720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359 КСГ КС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КСГ ДС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99759" y="4049518"/>
            <a:ext cx="1008112" cy="452083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364 КСГ КС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КСГ ДС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65245" y="4063881"/>
            <a:ext cx="957381" cy="437720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387 КСГ КС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 КСГ ДС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32033" y="4042325"/>
            <a:ext cx="957381" cy="477381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 КСГ КС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 КСГ ДС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63808" y="4042325"/>
            <a:ext cx="2413570" cy="477381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431 КСГ КС 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 КСГ ДС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: вниз 7">
            <a:extLst>
              <a:ext uri="{FF2B5EF4-FFF2-40B4-BE49-F238E27FC236}">
                <a16:creationId xmlns:a16="http://schemas.microsoft.com/office/drawing/2014/main" id="{38350457-F581-499A-93DB-A9193E30F59C}"/>
              </a:ext>
            </a:extLst>
          </p:cNvPr>
          <p:cNvSpPr/>
          <p:nvPr/>
        </p:nvSpPr>
        <p:spPr>
          <a:xfrm>
            <a:off x="5508105" y="4581422"/>
            <a:ext cx="187523" cy="18216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8B4B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ru-RU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35897" y="4985277"/>
            <a:ext cx="2214921" cy="859554"/>
          </a:xfrm>
          <a:prstGeom prst="roundRect">
            <a:avLst>
              <a:gd name="adj" fmla="val 1087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 выделены подгруппы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577 КСГ КС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(+146 КСГ)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 КСГ ДС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(+189 КСГ)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B62F20F-5516-4400-A817-832074207BD0}"/>
              </a:ext>
            </a:extLst>
          </p:cNvPr>
          <p:cNvSpPr/>
          <p:nvPr/>
        </p:nvSpPr>
        <p:spPr>
          <a:xfrm>
            <a:off x="31589" y="759136"/>
            <a:ext cx="8856984" cy="4384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514337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Клинико-статистическая группа заболеваний – группа заболеваний, относящихся к одному профилю медицинской помощи и сходных по используемым методам диагностики и лечения пациентов и средней ресурсоемкости (стоимость, структура затрат и набор используемых ресурсов)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65490" y="4650762"/>
            <a:ext cx="2888354" cy="1298519"/>
          </a:xfrm>
          <a:prstGeom prst="roundRect">
            <a:avLst>
              <a:gd name="adj" fmla="val 108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Разгруппированы:</a:t>
            </a:r>
          </a:p>
          <a:p>
            <a:pPr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группы лекарственной терапии с применением химиотерапевтических препаратов, препаратов для лечения хронического вирусного гепатита С, генно-инженерных биологических препаратов</a:t>
            </a:r>
          </a:p>
          <a:p>
            <a:pPr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отдельные КСГ в зависимости от использования отделений реанимации и интенсивной терапии</a:t>
            </a:r>
          </a:p>
          <a:p>
            <a:pPr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– отдельные хирургические КСГ </a:t>
            </a:r>
          </a:p>
          <a:p>
            <a:pPr>
              <a:defRPr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КСГ для оплаты медицинской реабилитации в зависимости от длительности лечения</a:t>
            </a:r>
          </a:p>
        </p:txBody>
      </p:sp>
      <p:sp>
        <p:nvSpPr>
          <p:cNvPr id="36" name="Стрелка: вниз 7">
            <a:extLst>
              <a:ext uri="{FF2B5EF4-FFF2-40B4-BE49-F238E27FC236}">
                <a16:creationId xmlns:a16="http://schemas.microsoft.com/office/drawing/2014/main" id="{38350457-F581-499A-93DB-A9193E30F59C}"/>
              </a:ext>
            </a:extLst>
          </p:cNvPr>
          <p:cNvSpPr/>
          <p:nvPr/>
        </p:nvSpPr>
        <p:spPr>
          <a:xfrm rot="16200000">
            <a:off x="5914393" y="5275947"/>
            <a:ext cx="187523" cy="18216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E8B4B4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ru-RU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65734FB0-F2A1-42B9-B896-E8D25B07DE70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75589" cy="564831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dirty="0"/>
              <a:t>Эволюция федеральных КСГ в России</a:t>
            </a:r>
          </a:p>
        </p:txBody>
      </p:sp>
      <p:sp>
        <p:nvSpPr>
          <p:cNvPr id="40" name="Скругленный прямоугольник 9">
            <a:extLst>
              <a:ext uri="{FF2B5EF4-FFF2-40B4-BE49-F238E27FC236}">
                <a16:creationId xmlns:a16="http://schemas.microsoft.com/office/drawing/2014/main" id="{4400FB18-2975-4E12-93BE-0A8E7549A5A5}"/>
              </a:ext>
            </a:extLst>
          </p:cNvPr>
          <p:cNvSpPr/>
          <p:nvPr/>
        </p:nvSpPr>
        <p:spPr>
          <a:xfrm>
            <a:off x="3078343" y="4761790"/>
            <a:ext cx="319348" cy="931136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9">
            <a:extLst>
              <a:ext uri="{FF2B5EF4-FFF2-40B4-BE49-F238E27FC236}">
                <a16:creationId xmlns:a16="http://schemas.microsoft.com/office/drawing/2014/main" id="{674E0495-A39E-4328-8C61-9E166765870A}"/>
              </a:ext>
            </a:extLst>
          </p:cNvPr>
          <p:cNvSpPr/>
          <p:nvPr/>
        </p:nvSpPr>
        <p:spPr>
          <a:xfrm>
            <a:off x="3091316" y="5778287"/>
            <a:ext cx="319348" cy="274679"/>
          </a:xfrm>
          <a:prstGeom prst="roundRect">
            <a:avLst>
              <a:gd name="adj" fmla="val 108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26995" tIns="26995" rIns="26995" bIns="26995" anchor="ctr"/>
          <a:lstStyle/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Номер слайда 52">
            <a:extLst>
              <a:ext uri="{FF2B5EF4-FFF2-40B4-BE49-F238E27FC236}">
                <a16:creationId xmlns:a16="http://schemas.microsoft.com/office/drawing/2014/main" id="{DC402133-32A0-4686-B6D1-E25A439D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70BB5BAA-4EBF-4D40-910A-61D15092A43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892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053B3CA-9616-4606-9D11-C7D00E73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DE14305-0291-46C0-AB57-E7054B12D237}"/>
              </a:ext>
            </a:extLst>
          </p:cNvPr>
          <p:cNvSpPr txBox="1">
            <a:spLocks/>
          </p:cNvSpPr>
          <p:nvPr/>
        </p:nvSpPr>
        <p:spPr>
          <a:xfrm>
            <a:off x="0" y="-24249"/>
            <a:ext cx="9144000" cy="692695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dirty="0"/>
              <a:t>Экономическая эффективность </a:t>
            </a:r>
            <a:r>
              <a:rPr lang="ru-RU" altLang="ru-RU" dirty="0" err="1"/>
              <a:t>разгруппировки</a:t>
            </a:r>
            <a:r>
              <a:rPr lang="ru-RU" altLang="ru-RU" dirty="0"/>
              <a:t> отдельных КСГ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53FF147-0A13-4C0F-A50C-769434AF2558}"/>
              </a:ext>
            </a:extLst>
          </p:cNvPr>
          <p:cNvSpPr txBox="1">
            <a:spLocks/>
          </p:cNvSpPr>
          <p:nvPr/>
        </p:nvSpPr>
        <p:spPr>
          <a:xfrm>
            <a:off x="179512" y="1196752"/>
            <a:ext cx="4572000" cy="8640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Лечение с применением генно-инженерных биологических препаратов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2EC45F9-29FC-4C7A-BD0D-A605C87D7132}"/>
              </a:ext>
            </a:extLst>
          </p:cNvPr>
          <p:cNvSpPr txBox="1">
            <a:spLocks/>
          </p:cNvSpPr>
          <p:nvPr/>
        </p:nvSpPr>
        <p:spPr>
          <a:xfrm>
            <a:off x="179512" y="2276872"/>
            <a:ext cx="4572000" cy="8640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Лечение хронического вирусного гепатита 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3D69B7F-8BD2-4908-8CC6-004D9E83C9D8}"/>
              </a:ext>
            </a:extLst>
          </p:cNvPr>
          <p:cNvSpPr txBox="1">
            <a:spLocks/>
          </p:cNvSpPr>
          <p:nvPr/>
        </p:nvSpPr>
        <p:spPr>
          <a:xfrm>
            <a:off x="189654" y="4581128"/>
            <a:ext cx="4572000" cy="8640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Лечение </a:t>
            </a:r>
            <a:r>
              <a:rPr lang="en-US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Covid-19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B43E0FF-3711-4B43-A871-5BCC6AC455D1}"/>
              </a:ext>
            </a:extLst>
          </p:cNvPr>
          <p:cNvSpPr txBox="1">
            <a:spLocks/>
          </p:cNvSpPr>
          <p:nvPr/>
        </p:nvSpPr>
        <p:spPr>
          <a:xfrm>
            <a:off x="189654" y="3429000"/>
            <a:ext cx="4572000" cy="8640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Онкология</a:t>
            </a:r>
          </a:p>
        </p:txBody>
      </p:sp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F0A35723-AB69-4F42-8F14-A449D3FE319A}"/>
              </a:ext>
            </a:extLst>
          </p:cNvPr>
          <p:cNvSpPr/>
          <p:nvPr/>
        </p:nvSpPr>
        <p:spPr>
          <a:xfrm>
            <a:off x="5004048" y="1196752"/>
            <a:ext cx="288032" cy="30243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E7F7BB-735C-4FF3-AFC5-9FBCE2DF23AF}"/>
              </a:ext>
            </a:extLst>
          </p:cNvPr>
          <p:cNvSpPr/>
          <p:nvPr/>
        </p:nvSpPr>
        <p:spPr>
          <a:xfrm>
            <a:off x="5652120" y="2293410"/>
            <a:ext cx="2895732" cy="9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 млрд. руб. в год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A6254C-F22C-427E-BBE8-47FFD356E4E6}"/>
              </a:ext>
            </a:extLst>
          </p:cNvPr>
          <p:cNvSpPr/>
          <p:nvPr/>
        </p:nvSpPr>
        <p:spPr>
          <a:xfrm>
            <a:off x="5652120" y="4307661"/>
            <a:ext cx="2895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млрд. руб. за период пандемии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3668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76B57A-57A9-46CE-97A8-748357D4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B65CBC-E650-496C-88F5-879CC3564D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92695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dirty="0"/>
              <a:t>Особенности региональной тарифной политики в 2023 году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03E8AC-1194-46FA-91DE-48C68A75440D}"/>
              </a:ext>
            </a:extLst>
          </p:cNvPr>
          <p:cNvSpPr/>
          <p:nvPr/>
        </p:nvSpPr>
        <p:spPr>
          <a:xfrm>
            <a:off x="2055966" y="1175056"/>
            <a:ext cx="676875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Отдельные тарифы для ЦАОП с расширенным перечнем лабораторных и инструментальных исследований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E13C2A-81E0-48F8-9FE0-1DD2DEAC1B36}"/>
              </a:ext>
            </a:extLst>
          </p:cNvPr>
          <p:cNvSpPr/>
          <p:nvPr/>
        </p:nvSpPr>
        <p:spPr>
          <a:xfrm>
            <a:off x="2051720" y="3623159"/>
            <a:ext cx="67687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Оказание комплексных услуг</a:t>
            </a:r>
            <a:endParaRPr lang="ru-RU" sz="2400" dirty="0"/>
          </a:p>
        </p:txBody>
      </p:sp>
      <p:pic>
        <p:nvPicPr>
          <p:cNvPr id="1026" name="Picture 2" descr="https://top-fon.com/uploads/posts/2023-01/1674873669_top-fon-com-p-ikonki-dlya-prezentatsii-bez-fona-61.png">
            <a:extLst>
              <a:ext uri="{FF2B5EF4-FFF2-40B4-BE49-F238E27FC236}">
                <a16:creationId xmlns:a16="http://schemas.microsoft.com/office/drawing/2014/main" id="{F9BDCFCC-4558-4D44-BA93-4A1FF5A4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4" y="1088605"/>
            <a:ext cx="1373229" cy="13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DE9853-7505-4CD2-9438-374B52F6929D}"/>
              </a:ext>
            </a:extLst>
          </p:cNvPr>
          <p:cNvSpPr/>
          <p:nvPr/>
        </p:nvSpPr>
        <p:spPr>
          <a:xfrm>
            <a:off x="2123728" y="5013176"/>
            <a:ext cx="67687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Сбалансированное 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подушевое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поликлиник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312A13-186C-4B29-A9AF-73F39D479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8" y="3313395"/>
            <a:ext cx="1143000" cy="11620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BE101B-3FAE-4344-8F19-4B08AA99C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8" y="4958747"/>
            <a:ext cx="8763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2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D6CE7D-3347-4DD5-B298-B9FEAB7E0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267" y="1254323"/>
            <a:ext cx="3862224" cy="452596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DE11CA-80FD-4D08-9944-574BB379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B65221-BD5E-43F1-A7D6-619CF1C1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47" y="1340768"/>
            <a:ext cx="4742508" cy="391217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8EC8B4-C53D-4692-88C8-83D15CDA474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Московского областного фонда обязательного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109367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9D78DF-C568-4E98-BA0A-8527D03C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 descr="https://pcfarm.ru/wp-content/uploads/2019/12/ico-med.png">
            <a:extLst>
              <a:ext uri="{FF2B5EF4-FFF2-40B4-BE49-F238E27FC236}">
                <a16:creationId xmlns:a16="http://schemas.microsoft.com/office/drawing/2014/main" id="{37BED04D-3BA3-48F7-83FA-280630F6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506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F2C49D-FB1B-411F-9B3A-1E8C43F1721D}"/>
              </a:ext>
            </a:extLst>
          </p:cNvPr>
          <p:cNvSpPr/>
          <p:nvPr/>
        </p:nvSpPr>
        <p:spPr>
          <a:xfrm>
            <a:off x="2339752" y="1124744"/>
            <a:ext cx="338682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Оказывается с 2015 года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D44A4A-254A-487E-A046-9FD8B790141E}"/>
              </a:ext>
            </a:extLst>
          </p:cNvPr>
          <p:cNvSpPr/>
          <p:nvPr/>
        </p:nvSpPr>
        <p:spPr>
          <a:xfrm>
            <a:off x="2339752" y="1839888"/>
            <a:ext cx="669715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расширяется перечень видов и методов</a:t>
            </a:r>
            <a:endParaRPr lang="ru-RU" sz="24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028D8F8-07F1-411E-A364-618372307C16}"/>
              </a:ext>
            </a:extLst>
          </p:cNvPr>
          <p:cNvGraphicFramePr/>
          <p:nvPr>
            <p:extLst/>
          </p:nvPr>
        </p:nvGraphicFramePr>
        <p:xfrm>
          <a:off x="3773" y="2852936"/>
          <a:ext cx="9144000" cy="188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1A979FF-8C22-41DE-B331-5D6B80D965FA}"/>
              </a:ext>
            </a:extLst>
          </p:cNvPr>
          <p:cNvCxnSpPr>
            <a:cxnSpLocks/>
          </p:cNvCxnSpPr>
          <p:nvPr/>
        </p:nvCxnSpPr>
        <p:spPr>
          <a:xfrm>
            <a:off x="3419872" y="2708920"/>
            <a:ext cx="0" cy="86409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00E2C48-750F-4673-9C76-D0D15171B617}"/>
              </a:ext>
            </a:extLst>
          </p:cNvPr>
          <p:cNvCxnSpPr>
            <a:cxnSpLocks/>
          </p:cNvCxnSpPr>
          <p:nvPr/>
        </p:nvCxnSpPr>
        <p:spPr>
          <a:xfrm>
            <a:off x="3419872" y="4560017"/>
            <a:ext cx="0" cy="741191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2D0F459-5318-43C5-84E0-41628041515D}"/>
              </a:ext>
            </a:extLst>
          </p:cNvPr>
          <p:cNvCxnSpPr>
            <a:cxnSpLocks/>
          </p:cNvCxnSpPr>
          <p:nvPr/>
        </p:nvCxnSpPr>
        <p:spPr>
          <a:xfrm>
            <a:off x="6660232" y="4509103"/>
            <a:ext cx="15079" cy="792105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446FB2F-070A-47D7-9D3F-20014C8D0996}"/>
              </a:ext>
            </a:extLst>
          </p:cNvPr>
          <p:cNvCxnSpPr>
            <a:cxnSpLocks/>
          </p:cNvCxnSpPr>
          <p:nvPr/>
        </p:nvCxnSpPr>
        <p:spPr>
          <a:xfrm flipH="1">
            <a:off x="6675311" y="2708920"/>
            <a:ext cx="10534" cy="80689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DD4231-94B2-4E08-945E-BC468E0BA8B7}"/>
              </a:ext>
            </a:extLst>
          </p:cNvPr>
          <p:cNvSpPr/>
          <p:nvPr/>
        </p:nvSpPr>
        <p:spPr>
          <a:xfrm rot="16200000">
            <a:off x="2891522" y="3717449"/>
            <a:ext cx="1056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AE2AA2-2609-4FE4-A90C-E683838EC634}"/>
              </a:ext>
            </a:extLst>
          </p:cNvPr>
          <p:cNvSpPr/>
          <p:nvPr/>
        </p:nvSpPr>
        <p:spPr>
          <a:xfrm rot="16200000">
            <a:off x="6157495" y="3603866"/>
            <a:ext cx="1056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2F5671F-C82F-439B-A8FE-58BFEF79D408}"/>
              </a:ext>
            </a:extLst>
          </p:cNvPr>
          <p:cNvSpPr/>
          <p:nvPr/>
        </p:nvSpPr>
        <p:spPr>
          <a:xfrm>
            <a:off x="1819455" y="5482211"/>
            <a:ext cx="136455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ГУЗ оказывали ВМП в 2018 году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1AD58F3-2BD8-4303-A4F1-5F946EA3E7A3}"/>
              </a:ext>
            </a:extLst>
          </p:cNvPr>
          <p:cNvSpPr/>
          <p:nvPr/>
        </p:nvSpPr>
        <p:spPr>
          <a:xfrm>
            <a:off x="7077665" y="5421673"/>
            <a:ext cx="136455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ГУЗ оказывают ВМП в 2023 году</a:t>
            </a:r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99CDD46-4920-434F-9E9F-BB1F122C1BEF}"/>
              </a:ext>
            </a:extLst>
          </p:cNvPr>
          <p:cNvSpPr/>
          <p:nvPr/>
        </p:nvSpPr>
        <p:spPr>
          <a:xfrm>
            <a:off x="4521022" y="5331219"/>
            <a:ext cx="1239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+38%</a:t>
            </a:r>
            <a:endParaRPr lang="ru-RU" sz="3200" b="1" dirty="0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629E10C7-5A37-470B-8825-F223573B5B9D}"/>
              </a:ext>
            </a:extLst>
          </p:cNvPr>
          <p:cNvSpPr/>
          <p:nvPr/>
        </p:nvSpPr>
        <p:spPr>
          <a:xfrm rot="21203965">
            <a:off x="3188200" y="6009914"/>
            <a:ext cx="3916707" cy="298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40A4D87-A6C5-454D-A51B-2F128FBC4193}"/>
              </a:ext>
            </a:extLst>
          </p:cNvPr>
          <p:cNvSpPr/>
          <p:nvPr/>
        </p:nvSpPr>
        <p:spPr>
          <a:xfrm>
            <a:off x="66057" y="3327598"/>
            <a:ext cx="1265583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получившие ВМП</a:t>
            </a:r>
            <a:endParaRPr lang="ru-RU" sz="1400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BC3327E-9A75-426F-8357-8E88F4AF85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92695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dirty="0"/>
              <a:t>Высокотехнологичная медицинская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1031012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EB45BB-05C4-4808-8610-B3EC60DB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5205" y="6393073"/>
            <a:ext cx="2133600" cy="365125"/>
          </a:xfrm>
        </p:spPr>
        <p:txBody>
          <a:bodyPr/>
          <a:lstStyle/>
          <a:p>
            <a:fld id="{70BB5BAA-4EBF-4D40-910A-61D15092A43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C5EDF4-1F4D-42EA-8E76-43260646A91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92695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altLang="ru-RU" dirty="0"/>
              <a:t>Развитие системы ОМС</a:t>
            </a:r>
          </a:p>
        </p:txBody>
      </p:sp>
      <p:grpSp>
        <p:nvGrpSpPr>
          <p:cNvPr id="4" name="Google Shape;291;p30">
            <a:extLst>
              <a:ext uri="{FF2B5EF4-FFF2-40B4-BE49-F238E27FC236}">
                <a16:creationId xmlns:a16="http://schemas.microsoft.com/office/drawing/2014/main" id="{A7156D6E-149A-44F7-89D3-62B21902B3BB}"/>
              </a:ext>
            </a:extLst>
          </p:cNvPr>
          <p:cNvGrpSpPr/>
          <p:nvPr/>
        </p:nvGrpSpPr>
        <p:grpSpPr>
          <a:xfrm>
            <a:off x="232131" y="2066458"/>
            <a:ext cx="1891597" cy="3658614"/>
            <a:chOff x="2547150" y="238125"/>
            <a:chExt cx="2525675" cy="5238750"/>
          </a:xfrm>
        </p:grpSpPr>
        <p:sp>
          <p:nvSpPr>
            <p:cNvPr id="5" name="Google Shape;292;p30">
              <a:extLst>
                <a:ext uri="{FF2B5EF4-FFF2-40B4-BE49-F238E27FC236}">
                  <a16:creationId xmlns:a16="http://schemas.microsoft.com/office/drawing/2014/main" id="{A9FDBFB3-7F76-4B61-BD8B-C8764674079A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3;p30">
              <a:extLst>
                <a:ext uri="{FF2B5EF4-FFF2-40B4-BE49-F238E27FC236}">
                  <a16:creationId xmlns:a16="http://schemas.microsoft.com/office/drawing/2014/main" id="{7478AA09-1349-4C00-8766-032A6A072C2F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94;p30">
              <a:extLst>
                <a:ext uri="{FF2B5EF4-FFF2-40B4-BE49-F238E27FC236}">
                  <a16:creationId xmlns:a16="http://schemas.microsoft.com/office/drawing/2014/main" id="{CA771375-52A0-456F-B348-1DF67E65913E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5;p30">
              <a:extLst>
                <a:ext uri="{FF2B5EF4-FFF2-40B4-BE49-F238E27FC236}">
                  <a16:creationId xmlns:a16="http://schemas.microsoft.com/office/drawing/2014/main" id="{E40402EE-0D50-401C-A061-8840896AE67D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2B86ADA-0869-4159-B25E-6F0529F4CBF6}"/>
              </a:ext>
            </a:extLst>
          </p:cNvPr>
          <p:cNvSpPr txBox="1"/>
          <p:nvPr/>
        </p:nvSpPr>
        <p:spPr>
          <a:xfrm>
            <a:off x="311918" y="4125826"/>
            <a:ext cx="18081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Karla"/>
                <a:sym typeface="Karla"/>
              </a:rPr>
              <a:t>ЦИФРОВОЙ ПОЛИС ОМС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AEBD7B-E69A-4EF0-ACD6-C9745DCE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53" y="2523199"/>
            <a:ext cx="1268548" cy="40266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FFDBD3-5A8A-405C-BEE0-1D4DC2C212C5}"/>
              </a:ext>
            </a:extLst>
          </p:cNvPr>
          <p:cNvSpPr/>
          <p:nvPr/>
        </p:nvSpPr>
        <p:spPr>
          <a:xfrm>
            <a:off x="311930" y="3067064"/>
            <a:ext cx="2316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dirty="0">
                <a:solidFill>
                  <a:srgbClr val="66727F"/>
                </a:solidFill>
                <a:effectLst/>
                <a:latin typeface="Lato"/>
              </a:rPr>
              <a:t>Единый номер полиса</a:t>
            </a:r>
            <a:endParaRPr lang="ru-RU" sz="12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C0CF1E-ED78-4C8C-9C53-CB96CE34FE82}"/>
              </a:ext>
            </a:extLst>
          </p:cNvPr>
          <p:cNvSpPr/>
          <p:nvPr/>
        </p:nvSpPr>
        <p:spPr>
          <a:xfrm>
            <a:off x="311930" y="3306571"/>
            <a:ext cx="2236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0B1F33"/>
                </a:solidFill>
                <a:effectLst/>
                <a:latin typeface="Lato-Bold"/>
              </a:rPr>
              <a:t>0000000000000000</a:t>
            </a:r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EAB22E-2C34-48B8-8B74-FFB51A6CD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753" y="2852936"/>
            <a:ext cx="2900952" cy="1740571"/>
          </a:xfrm>
          <a:prstGeom prst="rect">
            <a:avLst/>
          </a:prstGeom>
        </p:spPr>
      </p:pic>
      <p:sp>
        <p:nvSpPr>
          <p:cNvPr id="15" name="Google Shape;236;p26">
            <a:extLst>
              <a:ext uri="{FF2B5EF4-FFF2-40B4-BE49-F238E27FC236}">
                <a16:creationId xmlns:a16="http://schemas.microsoft.com/office/drawing/2014/main" id="{5DD12EC7-D2CE-4C1C-8E0B-D1241C086237}"/>
              </a:ext>
            </a:extLst>
          </p:cNvPr>
          <p:cNvSpPr txBox="1">
            <a:spLocks/>
          </p:cNvSpPr>
          <p:nvPr/>
        </p:nvSpPr>
        <p:spPr>
          <a:xfrm>
            <a:off x="4677350" y="4332265"/>
            <a:ext cx="1863758" cy="65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ГИС ОМС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40E220B-FBDF-495F-8596-319AB380CD41}"/>
              </a:ext>
            </a:extLst>
          </p:cNvPr>
          <p:cNvGrpSpPr/>
          <p:nvPr/>
        </p:nvGrpSpPr>
        <p:grpSpPr>
          <a:xfrm>
            <a:off x="5070116" y="1346950"/>
            <a:ext cx="967991" cy="867448"/>
            <a:chOff x="8029717" y="1434621"/>
            <a:chExt cx="967991" cy="867448"/>
          </a:xfrm>
        </p:grpSpPr>
        <p:grpSp>
          <p:nvGrpSpPr>
            <p:cNvPr id="17" name="Google Shape;781;p46">
              <a:extLst>
                <a:ext uri="{FF2B5EF4-FFF2-40B4-BE49-F238E27FC236}">
                  <a16:creationId xmlns:a16="http://schemas.microsoft.com/office/drawing/2014/main" id="{A2DF47E1-9944-484B-9B02-99E213C624CE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19" name="Google Shape;782;p46">
                <a:extLst>
                  <a:ext uri="{FF2B5EF4-FFF2-40B4-BE49-F238E27FC236}">
                    <a16:creationId xmlns:a16="http://schemas.microsoft.com/office/drawing/2014/main" id="{D108065F-6F9E-47C2-8126-B38497B17417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83;p46">
                <a:extLst>
                  <a:ext uri="{FF2B5EF4-FFF2-40B4-BE49-F238E27FC236}">
                    <a16:creationId xmlns:a16="http://schemas.microsoft.com/office/drawing/2014/main" id="{1454E739-A863-499A-A2E4-BC832FFB625D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7290AF-4A6F-43FA-B97E-1751F953DF04}"/>
                </a:ext>
              </a:extLst>
            </p:cNvPr>
            <p:cNvSpPr txBox="1"/>
            <p:nvPr/>
          </p:nvSpPr>
          <p:spPr>
            <a:xfrm>
              <a:off x="8053906" y="1577936"/>
              <a:ext cx="935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ТФОМС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FD43F24-65BE-4A13-892B-F9F8534B7324}"/>
              </a:ext>
            </a:extLst>
          </p:cNvPr>
          <p:cNvGrpSpPr/>
          <p:nvPr/>
        </p:nvGrpSpPr>
        <p:grpSpPr>
          <a:xfrm>
            <a:off x="2740989" y="1340960"/>
            <a:ext cx="967991" cy="867448"/>
            <a:chOff x="8029717" y="1434621"/>
            <a:chExt cx="967991" cy="867448"/>
          </a:xfrm>
        </p:grpSpPr>
        <p:grpSp>
          <p:nvGrpSpPr>
            <p:cNvPr id="22" name="Google Shape;781;p46">
              <a:extLst>
                <a:ext uri="{FF2B5EF4-FFF2-40B4-BE49-F238E27FC236}">
                  <a16:creationId xmlns:a16="http://schemas.microsoft.com/office/drawing/2014/main" id="{5E384B8A-2C72-49DB-8966-5CBDC0597238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24" name="Google Shape;782;p46">
                <a:extLst>
                  <a:ext uri="{FF2B5EF4-FFF2-40B4-BE49-F238E27FC236}">
                    <a16:creationId xmlns:a16="http://schemas.microsoft.com/office/drawing/2014/main" id="{A6FCAF7B-5971-488C-8C0B-877F3B681CD3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83;p46">
                <a:extLst>
                  <a:ext uri="{FF2B5EF4-FFF2-40B4-BE49-F238E27FC236}">
                    <a16:creationId xmlns:a16="http://schemas.microsoft.com/office/drawing/2014/main" id="{46BD7AA2-1972-40B4-9B18-C800E2B11EAE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92CEE1-5ABE-403C-BAEC-DDC81E5739FA}"/>
                </a:ext>
              </a:extLst>
            </p:cNvPr>
            <p:cNvSpPr txBox="1"/>
            <p:nvPr/>
          </p:nvSpPr>
          <p:spPr>
            <a:xfrm>
              <a:off x="8181730" y="1577936"/>
              <a:ext cx="663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СМО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82A800-AFB7-475F-A49B-D07D47825C8D}"/>
              </a:ext>
            </a:extLst>
          </p:cNvPr>
          <p:cNvGrpSpPr/>
          <p:nvPr/>
        </p:nvGrpSpPr>
        <p:grpSpPr>
          <a:xfrm>
            <a:off x="2765178" y="5455760"/>
            <a:ext cx="967991" cy="867448"/>
            <a:chOff x="8029717" y="1434621"/>
            <a:chExt cx="967991" cy="867448"/>
          </a:xfrm>
        </p:grpSpPr>
        <p:grpSp>
          <p:nvGrpSpPr>
            <p:cNvPr id="27" name="Google Shape;781;p46">
              <a:extLst>
                <a:ext uri="{FF2B5EF4-FFF2-40B4-BE49-F238E27FC236}">
                  <a16:creationId xmlns:a16="http://schemas.microsoft.com/office/drawing/2014/main" id="{F99C5335-8164-4892-9C11-C3F600B5007B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29" name="Google Shape;782;p46">
                <a:extLst>
                  <a:ext uri="{FF2B5EF4-FFF2-40B4-BE49-F238E27FC236}">
                    <a16:creationId xmlns:a16="http://schemas.microsoft.com/office/drawing/2014/main" id="{06F14B3B-DD40-4A13-BC03-74AA8855464E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3;p46">
                <a:extLst>
                  <a:ext uri="{FF2B5EF4-FFF2-40B4-BE49-F238E27FC236}">
                    <a16:creationId xmlns:a16="http://schemas.microsoft.com/office/drawing/2014/main" id="{98B2AAB7-A9D2-46A5-A6FB-E74B59932E99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03AE9C5-CE4A-48FF-ACE9-0DC2D1608D4D}"/>
                </a:ext>
              </a:extLst>
            </p:cNvPr>
            <p:cNvSpPr txBox="1"/>
            <p:nvPr/>
          </p:nvSpPr>
          <p:spPr>
            <a:xfrm>
              <a:off x="8211866" y="1577936"/>
              <a:ext cx="61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ФНС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ECBCD8A-32B9-4875-B657-BADA332BC60C}"/>
              </a:ext>
            </a:extLst>
          </p:cNvPr>
          <p:cNvGrpSpPr/>
          <p:nvPr/>
        </p:nvGrpSpPr>
        <p:grpSpPr>
          <a:xfrm>
            <a:off x="2765142" y="4079507"/>
            <a:ext cx="967991" cy="867448"/>
            <a:chOff x="8029717" y="1434622"/>
            <a:chExt cx="967991" cy="867448"/>
          </a:xfrm>
        </p:grpSpPr>
        <p:grpSp>
          <p:nvGrpSpPr>
            <p:cNvPr id="32" name="Google Shape;781;p46">
              <a:extLst>
                <a:ext uri="{FF2B5EF4-FFF2-40B4-BE49-F238E27FC236}">
                  <a16:creationId xmlns:a16="http://schemas.microsoft.com/office/drawing/2014/main" id="{43B26FCA-3A0F-434B-B0B2-8A2F39E1070B}"/>
                </a:ext>
              </a:extLst>
            </p:cNvPr>
            <p:cNvGrpSpPr/>
            <p:nvPr/>
          </p:nvGrpSpPr>
          <p:grpSpPr>
            <a:xfrm>
              <a:off x="8029717" y="1434622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34" name="Google Shape;782;p46">
                <a:extLst>
                  <a:ext uri="{FF2B5EF4-FFF2-40B4-BE49-F238E27FC236}">
                    <a16:creationId xmlns:a16="http://schemas.microsoft.com/office/drawing/2014/main" id="{B1D6B5EE-AB18-4B24-80B5-577C9D46C0F1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3;p46">
                <a:extLst>
                  <a:ext uri="{FF2B5EF4-FFF2-40B4-BE49-F238E27FC236}">
                    <a16:creationId xmlns:a16="http://schemas.microsoft.com/office/drawing/2014/main" id="{5E5F3573-0FD2-4D46-B6DE-75C3B5B4A25D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7E1AD4-E68F-4B4E-81C0-7DA7402E1132}"/>
                </a:ext>
              </a:extLst>
            </p:cNvPr>
            <p:cNvSpPr txBox="1"/>
            <p:nvPr/>
          </p:nvSpPr>
          <p:spPr>
            <a:xfrm>
              <a:off x="8211064" y="1577936"/>
              <a:ext cx="620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ПФР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5CEBF7D-137D-470F-8AB1-8432D26B2329}"/>
              </a:ext>
            </a:extLst>
          </p:cNvPr>
          <p:cNvGrpSpPr/>
          <p:nvPr/>
        </p:nvGrpSpPr>
        <p:grpSpPr>
          <a:xfrm>
            <a:off x="2765178" y="2719853"/>
            <a:ext cx="967991" cy="867448"/>
            <a:chOff x="8029717" y="1434621"/>
            <a:chExt cx="967991" cy="867448"/>
          </a:xfrm>
        </p:grpSpPr>
        <p:grpSp>
          <p:nvGrpSpPr>
            <p:cNvPr id="37" name="Google Shape;781;p46">
              <a:extLst>
                <a:ext uri="{FF2B5EF4-FFF2-40B4-BE49-F238E27FC236}">
                  <a16:creationId xmlns:a16="http://schemas.microsoft.com/office/drawing/2014/main" id="{44532389-2507-4782-8353-CD7B00BD27F6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39" name="Google Shape;782;p46">
                <a:extLst>
                  <a:ext uri="{FF2B5EF4-FFF2-40B4-BE49-F238E27FC236}">
                    <a16:creationId xmlns:a16="http://schemas.microsoft.com/office/drawing/2014/main" id="{593BF55E-B584-447C-89DE-B569833E6EBE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83;p46">
                <a:extLst>
                  <a:ext uri="{FF2B5EF4-FFF2-40B4-BE49-F238E27FC236}">
                    <a16:creationId xmlns:a16="http://schemas.microsoft.com/office/drawing/2014/main" id="{0F19F719-10B4-4D66-8A20-36F098ED1C21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ECDDBA4-3FDB-4C4F-B108-D7B3B30C4CF4}"/>
                </a:ext>
              </a:extLst>
            </p:cNvPr>
            <p:cNvSpPr txBox="1"/>
            <p:nvPr/>
          </p:nvSpPr>
          <p:spPr>
            <a:xfrm>
              <a:off x="8197664" y="1577936"/>
              <a:ext cx="647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ЗАГС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0E70231-E627-4B30-A846-1E7BDBA1114E}"/>
              </a:ext>
            </a:extLst>
          </p:cNvPr>
          <p:cNvGrpSpPr/>
          <p:nvPr/>
        </p:nvGrpSpPr>
        <p:grpSpPr>
          <a:xfrm>
            <a:off x="7466163" y="1346950"/>
            <a:ext cx="967991" cy="867448"/>
            <a:chOff x="8029717" y="1434621"/>
            <a:chExt cx="967991" cy="867448"/>
          </a:xfrm>
        </p:grpSpPr>
        <p:grpSp>
          <p:nvGrpSpPr>
            <p:cNvPr id="42" name="Google Shape;781;p46">
              <a:extLst>
                <a:ext uri="{FF2B5EF4-FFF2-40B4-BE49-F238E27FC236}">
                  <a16:creationId xmlns:a16="http://schemas.microsoft.com/office/drawing/2014/main" id="{7794D8EB-7DDD-4D28-9009-13267DE4762B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44" name="Google Shape;782;p46">
                <a:extLst>
                  <a:ext uri="{FF2B5EF4-FFF2-40B4-BE49-F238E27FC236}">
                    <a16:creationId xmlns:a16="http://schemas.microsoft.com/office/drawing/2014/main" id="{7FC54C2F-683A-44D3-9B47-9EDAD9DF194F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83;p46">
                <a:extLst>
                  <a:ext uri="{FF2B5EF4-FFF2-40B4-BE49-F238E27FC236}">
                    <a16:creationId xmlns:a16="http://schemas.microsoft.com/office/drawing/2014/main" id="{44141091-18CF-4136-B9DE-FC49B9F8EDC5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5037B6-4827-412F-ACC0-922D26665D77}"/>
                </a:ext>
              </a:extLst>
            </p:cNvPr>
            <p:cNvSpPr txBox="1"/>
            <p:nvPr/>
          </p:nvSpPr>
          <p:spPr>
            <a:xfrm>
              <a:off x="8250338" y="1577936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МО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84D80F1-F8FE-4C5B-B1CE-D3844024B178}"/>
              </a:ext>
            </a:extLst>
          </p:cNvPr>
          <p:cNvGrpSpPr/>
          <p:nvPr/>
        </p:nvGrpSpPr>
        <p:grpSpPr>
          <a:xfrm>
            <a:off x="7490352" y="5461750"/>
            <a:ext cx="967991" cy="867448"/>
            <a:chOff x="8029717" y="1434621"/>
            <a:chExt cx="967991" cy="867448"/>
          </a:xfrm>
        </p:grpSpPr>
        <p:grpSp>
          <p:nvGrpSpPr>
            <p:cNvPr id="47" name="Google Shape;781;p46">
              <a:extLst>
                <a:ext uri="{FF2B5EF4-FFF2-40B4-BE49-F238E27FC236}">
                  <a16:creationId xmlns:a16="http://schemas.microsoft.com/office/drawing/2014/main" id="{13106CE1-2581-42A5-976F-68681A75DF47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49" name="Google Shape;782;p46">
                <a:extLst>
                  <a:ext uri="{FF2B5EF4-FFF2-40B4-BE49-F238E27FC236}">
                    <a16:creationId xmlns:a16="http://schemas.microsoft.com/office/drawing/2014/main" id="{5FD370B8-F782-4E00-8278-E13C9432247E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83;p46">
                <a:extLst>
                  <a:ext uri="{FF2B5EF4-FFF2-40B4-BE49-F238E27FC236}">
                    <a16:creationId xmlns:a16="http://schemas.microsoft.com/office/drawing/2014/main" id="{D324EC03-6ACC-482D-906B-1B24EBABB263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7B517D-31F5-479E-B0C8-B99561439774}"/>
                </a:ext>
              </a:extLst>
            </p:cNvPr>
            <p:cNvSpPr txBox="1"/>
            <p:nvPr/>
          </p:nvSpPr>
          <p:spPr>
            <a:xfrm>
              <a:off x="8187019" y="1577936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ЕПГУ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901A1F6-F0E0-4B81-8553-E18F2ABDABB3}"/>
              </a:ext>
            </a:extLst>
          </p:cNvPr>
          <p:cNvGrpSpPr/>
          <p:nvPr/>
        </p:nvGrpSpPr>
        <p:grpSpPr>
          <a:xfrm>
            <a:off x="7490316" y="4085497"/>
            <a:ext cx="967991" cy="867448"/>
            <a:chOff x="8029717" y="1434622"/>
            <a:chExt cx="967991" cy="867448"/>
          </a:xfrm>
        </p:grpSpPr>
        <p:grpSp>
          <p:nvGrpSpPr>
            <p:cNvPr id="52" name="Google Shape;781;p46">
              <a:extLst>
                <a:ext uri="{FF2B5EF4-FFF2-40B4-BE49-F238E27FC236}">
                  <a16:creationId xmlns:a16="http://schemas.microsoft.com/office/drawing/2014/main" id="{CF4BACDC-2C98-4129-9E7D-5BE9BC159D1A}"/>
                </a:ext>
              </a:extLst>
            </p:cNvPr>
            <p:cNvGrpSpPr/>
            <p:nvPr/>
          </p:nvGrpSpPr>
          <p:grpSpPr>
            <a:xfrm>
              <a:off x="8029717" y="1434622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54" name="Google Shape;782;p46">
                <a:extLst>
                  <a:ext uri="{FF2B5EF4-FFF2-40B4-BE49-F238E27FC236}">
                    <a16:creationId xmlns:a16="http://schemas.microsoft.com/office/drawing/2014/main" id="{A8E82401-6A0B-412B-A9C6-77C30B072626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83;p46">
                <a:extLst>
                  <a:ext uri="{FF2B5EF4-FFF2-40B4-BE49-F238E27FC236}">
                    <a16:creationId xmlns:a16="http://schemas.microsoft.com/office/drawing/2014/main" id="{4E428E01-0AD8-49F1-957B-0A9165A8C1F1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FD2227B-FDB1-4A5E-B833-6948F335B776}"/>
                </a:ext>
              </a:extLst>
            </p:cNvPr>
            <p:cNvSpPr txBox="1"/>
            <p:nvPr/>
          </p:nvSpPr>
          <p:spPr>
            <a:xfrm>
              <a:off x="8238316" y="1577936"/>
              <a:ext cx="566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ЕРН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4D1BFCCD-47DD-4D06-A65D-8F9DFF31D41A}"/>
              </a:ext>
            </a:extLst>
          </p:cNvPr>
          <p:cNvGrpSpPr/>
          <p:nvPr/>
        </p:nvGrpSpPr>
        <p:grpSpPr>
          <a:xfrm>
            <a:off x="7490352" y="2725843"/>
            <a:ext cx="967991" cy="867448"/>
            <a:chOff x="8029717" y="1434621"/>
            <a:chExt cx="967991" cy="867448"/>
          </a:xfrm>
        </p:grpSpPr>
        <p:grpSp>
          <p:nvGrpSpPr>
            <p:cNvPr id="57" name="Google Shape;781;p46">
              <a:extLst>
                <a:ext uri="{FF2B5EF4-FFF2-40B4-BE49-F238E27FC236}">
                  <a16:creationId xmlns:a16="http://schemas.microsoft.com/office/drawing/2014/main" id="{4C15A6EC-EE30-4EBF-957E-33472BE68541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59" name="Google Shape;782;p46">
                <a:extLst>
                  <a:ext uri="{FF2B5EF4-FFF2-40B4-BE49-F238E27FC236}">
                    <a16:creationId xmlns:a16="http://schemas.microsoft.com/office/drawing/2014/main" id="{5A8B111A-EDB1-4CF8-8C49-3EB2A2978775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83;p46">
                <a:extLst>
                  <a:ext uri="{FF2B5EF4-FFF2-40B4-BE49-F238E27FC236}">
                    <a16:creationId xmlns:a16="http://schemas.microsoft.com/office/drawing/2014/main" id="{EDA2DC5E-3BAE-4AEC-A4E3-600AA298CF1F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FBA4CBE-F390-478F-86DD-B30BC2B8EC5D}"/>
                </a:ext>
              </a:extLst>
            </p:cNvPr>
            <p:cNvSpPr txBox="1"/>
            <p:nvPr/>
          </p:nvSpPr>
          <p:spPr>
            <a:xfrm>
              <a:off x="8185416" y="1577936"/>
              <a:ext cx="671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МВД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A48C3D4-2AD6-4CE3-9BF6-853E4A73CDB8}"/>
              </a:ext>
            </a:extLst>
          </p:cNvPr>
          <p:cNvGrpSpPr/>
          <p:nvPr/>
        </p:nvGrpSpPr>
        <p:grpSpPr>
          <a:xfrm>
            <a:off x="5127765" y="5494085"/>
            <a:ext cx="967991" cy="867448"/>
            <a:chOff x="8029717" y="1434621"/>
            <a:chExt cx="967991" cy="867448"/>
          </a:xfrm>
        </p:grpSpPr>
        <p:grpSp>
          <p:nvGrpSpPr>
            <p:cNvPr id="62" name="Google Shape;781;p46">
              <a:extLst>
                <a:ext uri="{FF2B5EF4-FFF2-40B4-BE49-F238E27FC236}">
                  <a16:creationId xmlns:a16="http://schemas.microsoft.com/office/drawing/2014/main" id="{4664CB05-3C1B-4349-B42C-A590B3B65F58}"/>
                </a:ext>
              </a:extLst>
            </p:cNvPr>
            <p:cNvGrpSpPr/>
            <p:nvPr/>
          </p:nvGrpSpPr>
          <p:grpSpPr>
            <a:xfrm>
              <a:off x="8029717" y="1434621"/>
              <a:ext cx="967991" cy="867448"/>
              <a:chOff x="2583325" y="2972875"/>
              <a:chExt cx="462850" cy="445750"/>
            </a:xfrm>
            <a:solidFill>
              <a:schemeClr val="accent1"/>
            </a:solidFill>
          </p:grpSpPr>
          <p:sp>
            <p:nvSpPr>
              <p:cNvPr id="64" name="Google Shape;782;p46">
                <a:extLst>
                  <a:ext uri="{FF2B5EF4-FFF2-40B4-BE49-F238E27FC236}">
                    <a16:creationId xmlns:a16="http://schemas.microsoft.com/office/drawing/2014/main" id="{9100CF6B-D87C-4515-9A17-C64337FF295C}"/>
                  </a:ext>
                </a:extLst>
              </p:cNvPr>
              <p:cNvSpPr/>
              <p:nvPr/>
            </p:nvSpPr>
            <p:spPr>
              <a:xfrm>
                <a:off x="2701775" y="3323350"/>
                <a:ext cx="22595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3811" extrusionOk="0">
                    <a:moveTo>
                      <a:pt x="2956" y="1"/>
                    </a:moveTo>
                    <a:lnTo>
                      <a:pt x="2956" y="2956"/>
                    </a:lnTo>
                    <a:lnTo>
                      <a:pt x="685" y="2956"/>
                    </a:lnTo>
                    <a:lnTo>
                      <a:pt x="514" y="3005"/>
                    </a:lnTo>
                    <a:lnTo>
                      <a:pt x="367" y="3103"/>
                    </a:lnTo>
                    <a:lnTo>
                      <a:pt x="245" y="3200"/>
                    </a:lnTo>
                    <a:lnTo>
                      <a:pt x="147" y="3322"/>
                    </a:lnTo>
                    <a:lnTo>
                      <a:pt x="50" y="3469"/>
                    </a:lnTo>
                    <a:lnTo>
                      <a:pt x="1" y="3640"/>
                    </a:lnTo>
                    <a:lnTo>
                      <a:pt x="1" y="3811"/>
                    </a:lnTo>
                    <a:lnTo>
                      <a:pt x="9037" y="3811"/>
                    </a:lnTo>
                    <a:lnTo>
                      <a:pt x="9037" y="3640"/>
                    </a:lnTo>
                    <a:lnTo>
                      <a:pt x="8988" y="3469"/>
                    </a:lnTo>
                    <a:lnTo>
                      <a:pt x="8891" y="3322"/>
                    </a:lnTo>
                    <a:lnTo>
                      <a:pt x="8793" y="3200"/>
                    </a:lnTo>
                    <a:lnTo>
                      <a:pt x="8671" y="3103"/>
                    </a:lnTo>
                    <a:lnTo>
                      <a:pt x="8524" y="3005"/>
                    </a:lnTo>
                    <a:lnTo>
                      <a:pt x="8353" y="2956"/>
                    </a:lnTo>
                    <a:lnTo>
                      <a:pt x="6082" y="2956"/>
                    </a:lnTo>
                    <a:lnTo>
                      <a:pt x="608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83;p46">
                <a:extLst>
                  <a:ext uri="{FF2B5EF4-FFF2-40B4-BE49-F238E27FC236}">
                    <a16:creationId xmlns:a16="http://schemas.microsoft.com/office/drawing/2014/main" id="{683FF883-4E7F-40A2-BA8F-925061E785F1}"/>
                  </a:ext>
                </a:extLst>
              </p:cNvPr>
              <p:cNvSpPr/>
              <p:nvPr/>
            </p:nvSpPr>
            <p:spPr>
              <a:xfrm>
                <a:off x="2583325" y="2972875"/>
                <a:ext cx="462850" cy="337075"/>
              </a:xfrm>
              <a:custGeom>
                <a:avLst/>
                <a:gdLst/>
                <a:ahLst/>
                <a:cxnLst/>
                <a:rect l="l" t="t" r="r" b="b"/>
                <a:pathLst>
                  <a:path w="18514" h="13483" extrusionOk="0">
                    <a:moveTo>
                      <a:pt x="17048" y="1466"/>
                    </a:moveTo>
                    <a:lnTo>
                      <a:pt x="17048" y="12017"/>
                    </a:lnTo>
                    <a:lnTo>
                      <a:pt x="1466" y="12017"/>
                    </a:lnTo>
                    <a:lnTo>
                      <a:pt x="1466" y="1466"/>
                    </a:lnTo>
                    <a:close/>
                    <a:moveTo>
                      <a:pt x="391" y="1"/>
                    </a:moveTo>
                    <a:lnTo>
                      <a:pt x="318" y="50"/>
                    </a:lnTo>
                    <a:lnTo>
                      <a:pt x="220" y="74"/>
                    </a:lnTo>
                    <a:lnTo>
                      <a:pt x="147" y="148"/>
                    </a:lnTo>
                    <a:lnTo>
                      <a:pt x="98" y="221"/>
                    </a:lnTo>
                    <a:lnTo>
                      <a:pt x="49" y="294"/>
                    </a:lnTo>
                    <a:lnTo>
                      <a:pt x="25" y="392"/>
                    </a:lnTo>
                    <a:lnTo>
                      <a:pt x="1" y="489"/>
                    </a:lnTo>
                    <a:lnTo>
                      <a:pt x="1" y="12994"/>
                    </a:lnTo>
                    <a:lnTo>
                      <a:pt x="25" y="13092"/>
                    </a:lnTo>
                    <a:lnTo>
                      <a:pt x="49" y="13189"/>
                    </a:lnTo>
                    <a:lnTo>
                      <a:pt x="98" y="13263"/>
                    </a:lnTo>
                    <a:lnTo>
                      <a:pt x="147" y="13336"/>
                    </a:lnTo>
                    <a:lnTo>
                      <a:pt x="220" y="13409"/>
                    </a:lnTo>
                    <a:lnTo>
                      <a:pt x="318" y="13434"/>
                    </a:lnTo>
                    <a:lnTo>
                      <a:pt x="391" y="13483"/>
                    </a:lnTo>
                    <a:lnTo>
                      <a:pt x="18123" y="13483"/>
                    </a:lnTo>
                    <a:lnTo>
                      <a:pt x="18196" y="13434"/>
                    </a:lnTo>
                    <a:lnTo>
                      <a:pt x="18293" y="13409"/>
                    </a:lnTo>
                    <a:lnTo>
                      <a:pt x="18367" y="13336"/>
                    </a:lnTo>
                    <a:lnTo>
                      <a:pt x="18416" y="13263"/>
                    </a:lnTo>
                    <a:lnTo>
                      <a:pt x="18464" y="13189"/>
                    </a:lnTo>
                    <a:lnTo>
                      <a:pt x="18489" y="13092"/>
                    </a:lnTo>
                    <a:lnTo>
                      <a:pt x="18513" y="12994"/>
                    </a:lnTo>
                    <a:lnTo>
                      <a:pt x="18513" y="489"/>
                    </a:lnTo>
                    <a:lnTo>
                      <a:pt x="18489" y="392"/>
                    </a:lnTo>
                    <a:lnTo>
                      <a:pt x="18464" y="294"/>
                    </a:lnTo>
                    <a:lnTo>
                      <a:pt x="18416" y="221"/>
                    </a:lnTo>
                    <a:lnTo>
                      <a:pt x="18367" y="148"/>
                    </a:lnTo>
                    <a:lnTo>
                      <a:pt x="18293" y="74"/>
                    </a:lnTo>
                    <a:lnTo>
                      <a:pt x="18196" y="50"/>
                    </a:lnTo>
                    <a:lnTo>
                      <a:pt x="1812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F53FD35-8E74-4B7C-B4E4-49FE46C69BFF}"/>
                </a:ext>
              </a:extLst>
            </p:cNvPr>
            <p:cNvSpPr txBox="1"/>
            <p:nvPr/>
          </p:nvSpPr>
          <p:spPr>
            <a:xfrm>
              <a:off x="8131716" y="1577936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ЕГИСЗ</a:t>
              </a:r>
            </a:p>
          </p:txBody>
        </p:sp>
      </p:grpSp>
      <p:sp>
        <p:nvSpPr>
          <p:cNvPr id="66" name="Стрелка вниз 68">
            <a:extLst>
              <a:ext uri="{FF2B5EF4-FFF2-40B4-BE49-F238E27FC236}">
                <a16:creationId xmlns:a16="http://schemas.microsoft.com/office/drawing/2014/main" id="{47153DC0-47DC-41FD-8959-8A7715B7A8C5}"/>
              </a:ext>
            </a:extLst>
          </p:cNvPr>
          <p:cNvSpPr/>
          <p:nvPr/>
        </p:nvSpPr>
        <p:spPr>
          <a:xfrm>
            <a:off x="5403882" y="2319353"/>
            <a:ext cx="300457" cy="46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низ 69">
            <a:extLst>
              <a:ext uri="{FF2B5EF4-FFF2-40B4-BE49-F238E27FC236}">
                <a16:creationId xmlns:a16="http://schemas.microsoft.com/office/drawing/2014/main" id="{2CA11E22-D7C4-4369-A1DD-9075BAB19473}"/>
              </a:ext>
            </a:extLst>
          </p:cNvPr>
          <p:cNvSpPr/>
          <p:nvPr/>
        </p:nvSpPr>
        <p:spPr>
          <a:xfrm rot="10800000">
            <a:off x="5469225" y="4991012"/>
            <a:ext cx="300457" cy="461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70">
            <a:extLst>
              <a:ext uri="{FF2B5EF4-FFF2-40B4-BE49-F238E27FC236}">
                <a16:creationId xmlns:a16="http://schemas.microsoft.com/office/drawing/2014/main" id="{5F621DE4-20F2-4962-8601-C5667F506097}"/>
              </a:ext>
            </a:extLst>
          </p:cNvPr>
          <p:cNvSpPr/>
          <p:nvPr/>
        </p:nvSpPr>
        <p:spPr>
          <a:xfrm rot="16200000">
            <a:off x="3987300" y="2963210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71">
            <a:extLst>
              <a:ext uri="{FF2B5EF4-FFF2-40B4-BE49-F238E27FC236}">
                <a16:creationId xmlns:a16="http://schemas.microsoft.com/office/drawing/2014/main" id="{9B466F05-A16D-4AB0-8D18-AFD43BC80253}"/>
              </a:ext>
            </a:extLst>
          </p:cNvPr>
          <p:cNvSpPr/>
          <p:nvPr/>
        </p:nvSpPr>
        <p:spPr>
          <a:xfrm rot="16200000">
            <a:off x="3948914" y="4146212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72">
            <a:extLst>
              <a:ext uri="{FF2B5EF4-FFF2-40B4-BE49-F238E27FC236}">
                <a16:creationId xmlns:a16="http://schemas.microsoft.com/office/drawing/2014/main" id="{51BDD701-F5DE-46BF-AC90-ED85D6749709}"/>
              </a:ext>
            </a:extLst>
          </p:cNvPr>
          <p:cNvSpPr/>
          <p:nvPr/>
        </p:nvSpPr>
        <p:spPr>
          <a:xfrm rot="13719208">
            <a:off x="4041115" y="5224966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низ 73">
            <a:extLst>
              <a:ext uri="{FF2B5EF4-FFF2-40B4-BE49-F238E27FC236}">
                <a16:creationId xmlns:a16="http://schemas.microsoft.com/office/drawing/2014/main" id="{3F6EFD52-9FD4-4C50-A9F8-EF6678CF624E}"/>
              </a:ext>
            </a:extLst>
          </p:cNvPr>
          <p:cNvSpPr/>
          <p:nvPr/>
        </p:nvSpPr>
        <p:spPr>
          <a:xfrm rot="5400000">
            <a:off x="6909476" y="3006350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4">
            <a:extLst>
              <a:ext uri="{FF2B5EF4-FFF2-40B4-BE49-F238E27FC236}">
                <a16:creationId xmlns:a16="http://schemas.microsoft.com/office/drawing/2014/main" id="{31D54FB9-BB72-44DF-97FF-1F450D8CF920}"/>
              </a:ext>
            </a:extLst>
          </p:cNvPr>
          <p:cNvSpPr/>
          <p:nvPr/>
        </p:nvSpPr>
        <p:spPr>
          <a:xfrm rot="5400000">
            <a:off x="6943942" y="4111774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5">
            <a:extLst>
              <a:ext uri="{FF2B5EF4-FFF2-40B4-BE49-F238E27FC236}">
                <a16:creationId xmlns:a16="http://schemas.microsoft.com/office/drawing/2014/main" id="{C3B0BB04-357A-4596-98A8-FC154412DDCE}"/>
              </a:ext>
            </a:extLst>
          </p:cNvPr>
          <p:cNvSpPr/>
          <p:nvPr/>
        </p:nvSpPr>
        <p:spPr>
          <a:xfrm rot="2856507">
            <a:off x="6885505" y="2049092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низ 76">
            <a:extLst>
              <a:ext uri="{FF2B5EF4-FFF2-40B4-BE49-F238E27FC236}">
                <a16:creationId xmlns:a16="http://schemas.microsoft.com/office/drawing/2014/main" id="{366C55B2-1625-4EA2-9B6A-4523A5A583B2}"/>
              </a:ext>
            </a:extLst>
          </p:cNvPr>
          <p:cNvSpPr/>
          <p:nvPr/>
        </p:nvSpPr>
        <p:spPr>
          <a:xfrm rot="18802212">
            <a:off x="4074855" y="2041509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низ 77">
            <a:extLst>
              <a:ext uri="{FF2B5EF4-FFF2-40B4-BE49-F238E27FC236}">
                <a16:creationId xmlns:a16="http://schemas.microsoft.com/office/drawing/2014/main" id="{E2D95FA6-15F1-4CE1-83F5-FD17D2F98934}"/>
              </a:ext>
            </a:extLst>
          </p:cNvPr>
          <p:cNvSpPr/>
          <p:nvPr/>
        </p:nvSpPr>
        <p:spPr>
          <a:xfrm rot="7823353">
            <a:off x="6910013" y="5220317"/>
            <a:ext cx="300457" cy="591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15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0FC8B14-D8C1-4ABD-9604-058FE3278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47" y="1070549"/>
            <a:ext cx="2144573" cy="12063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3ACEE86-9732-4E33-92DE-89F5B0B60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57042"/>
            <a:ext cx="1893214" cy="25242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15036" y="6381328"/>
            <a:ext cx="8128964" cy="47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305550"/>
            <a:ext cx="1042464" cy="476250"/>
          </a:xfrm>
        </p:spPr>
        <p:txBody>
          <a:bodyPr/>
          <a:lstStyle/>
          <a:p>
            <a:fld id="{BF25D0AF-E281-47E8-A66A-1EC6F91D9EE6}" type="slidenum"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" name="Рисунок 67" descr="tfoms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000" y="108000"/>
            <a:ext cx="785786" cy="6710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9E804C-BAB1-43F6-BF1A-309E115581B7}"/>
              </a:ext>
            </a:extLst>
          </p:cNvPr>
          <p:cNvSpPr/>
          <p:nvPr/>
        </p:nvSpPr>
        <p:spPr>
          <a:xfrm>
            <a:off x="1515122" y="2589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C91EE5A-4437-4450-A2A9-BA350C0EE6BC}"/>
              </a:ext>
            </a:extLst>
          </p:cNvPr>
          <p:cNvSpPr/>
          <p:nvPr/>
        </p:nvSpPr>
        <p:spPr>
          <a:xfrm>
            <a:off x="1015036" y="6381328"/>
            <a:ext cx="8128964" cy="4766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tfoms_logo.png">
            <a:extLst>
              <a:ext uri="{FF2B5EF4-FFF2-40B4-BE49-F238E27FC236}">
                <a16:creationId xmlns:a16="http://schemas.microsoft.com/office/drawing/2014/main" id="{EA99B752-9BED-4F6F-9AA1-7EDA6690BDE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000" y="108000"/>
            <a:ext cx="785786" cy="67100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7837AA-D70C-4A8D-9F01-4A5AC8B57583}"/>
              </a:ext>
            </a:extLst>
          </p:cNvPr>
          <p:cNvSpPr/>
          <p:nvPr/>
        </p:nvSpPr>
        <p:spPr>
          <a:xfrm>
            <a:off x="1515122" y="2589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A0E686-942E-446A-B3FA-73D6EADBCC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9282" r="6688"/>
          <a:stretch/>
        </p:blipFill>
        <p:spPr>
          <a:xfrm>
            <a:off x="998258" y="1054140"/>
            <a:ext cx="2736095" cy="220986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8EB3DB-F0A7-4BAC-B0DE-EA77E0F06D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 b="5517"/>
          <a:stretch/>
        </p:blipFill>
        <p:spPr>
          <a:xfrm>
            <a:off x="5157718" y="-7883"/>
            <a:ext cx="2303005" cy="23422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4717B36-1B60-4039-AECA-7266115F19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83005"/>
            <a:ext cx="1673681" cy="11983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55201D0-9A5B-4C7C-9997-87593AC30A9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1575" r="12201" b="5900"/>
          <a:stretch/>
        </p:blipFill>
        <p:spPr>
          <a:xfrm>
            <a:off x="998258" y="4335943"/>
            <a:ext cx="2258388" cy="20549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6D9D588-8B8A-49B8-B58A-0BC3EF13E7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18682" r="14563" b="4851"/>
          <a:stretch/>
        </p:blipFill>
        <p:spPr>
          <a:xfrm>
            <a:off x="4932040" y="5457516"/>
            <a:ext cx="1156712" cy="9238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A9A65B0-42CA-47DD-B7E8-C9C5D9F94B1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"/>
          <a:stretch/>
        </p:blipFill>
        <p:spPr>
          <a:xfrm>
            <a:off x="7380313" y="980728"/>
            <a:ext cx="1763688" cy="214218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D9BBCEB-C874-49CE-84F9-3B4A9B67E05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9282" r="6688" b="27000"/>
          <a:stretch/>
        </p:blipFill>
        <p:spPr>
          <a:xfrm>
            <a:off x="7203713" y="-11370"/>
            <a:ext cx="1940287" cy="100642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7FB6BA-F752-4EBA-8F4E-0A429207903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1732" r="3538" b="15350"/>
          <a:stretch/>
        </p:blipFill>
        <p:spPr>
          <a:xfrm>
            <a:off x="998258" y="-11370"/>
            <a:ext cx="2303005" cy="131593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5329E82-3ECE-4674-953B-F7248A425BF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/>
          <a:stretch/>
        </p:blipFill>
        <p:spPr>
          <a:xfrm>
            <a:off x="2411828" y="3212976"/>
            <a:ext cx="997281" cy="159211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3EF4A240-FD99-4981-925B-DEBB41366FE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6400" r="2751" b="5584"/>
          <a:stretch/>
        </p:blipFill>
        <p:spPr>
          <a:xfrm>
            <a:off x="5811309" y="3597972"/>
            <a:ext cx="1828603" cy="148861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21F825B-3103-459A-9671-87FFD1C6565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" b="164"/>
          <a:stretch/>
        </p:blipFill>
        <p:spPr>
          <a:xfrm>
            <a:off x="2500044" y="3932015"/>
            <a:ext cx="2298530" cy="129292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11F2AE3-FCBA-4420-AE5C-F38EB870088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33811" r="9850" b="16838"/>
          <a:stretch/>
        </p:blipFill>
        <p:spPr>
          <a:xfrm>
            <a:off x="6516216" y="5013176"/>
            <a:ext cx="2627784" cy="137771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FA4D8CD-5E88-41FC-84A8-A37EC8EAD66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2" r="12834"/>
          <a:stretch/>
        </p:blipFill>
        <p:spPr>
          <a:xfrm>
            <a:off x="7594878" y="3095139"/>
            <a:ext cx="1549122" cy="1994306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2A2F759-4BE8-4D03-BA86-EF248F6A8C92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" t="13943"/>
          <a:stretch/>
        </p:blipFill>
        <p:spPr>
          <a:xfrm>
            <a:off x="3364265" y="2216802"/>
            <a:ext cx="2573595" cy="171625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F157090-4017-49BF-ADAB-15C9B4305E3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0436"/>
          <a:stretch/>
        </p:blipFill>
        <p:spPr>
          <a:xfrm>
            <a:off x="3232423" y="-11370"/>
            <a:ext cx="2106983" cy="115787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EDB3F97-0BED-4C88-AF32-B6877B0FB5C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1" y="3241317"/>
            <a:ext cx="1433392" cy="191518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D146B30-4A4C-417E-991D-B4F3ECC196F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r="1963"/>
          <a:stretch/>
        </p:blipFill>
        <p:spPr>
          <a:xfrm flipH="1">
            <a:off x="5859842" y="2329925"/>
            <a:ext cx="206021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D0088-C4C9-42FB-BF00-6532809E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C57B1F-80A9-450B-A73A-869796CDC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65" y="908720"/>
            <a:ext cx="1987158" cy="2188840"/>
          </a:xfrm>
          <a:prstGeom prst="rect">
            <a:avLst/>
          </a:prstGeom>
        </p:spPr>
      </p:pic>
      <p:sp>
        <p:nvSpPr>
          <p:cNvPr id="6" name="Текст 3">
            <a:extLst>
              <a:ext uri="{FF2B5EF4-FFF2-40B4-BE49-F238E27FC236}">
                <a16:creationId xmlns:a16="http://schemas.microsoft.com/office/drawing/2014/main" id="{16BD5BBC-B62B-4DB5-BF47-1A1AFA9F2E78}"/>
              </a:ext>
            </a:extLst>
          </p:cNvPr>
          <p:cNvSpPr txBox="1">
            <a:spLocks/>
          </p:cNvSpPr>
          <p:nvPr/>
        </p:nvSpPr>
        <p:spPr>
          <a:xfrm>
            <a:off x="2555776" y="982970"/>
            <a:ext cx="6158453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n/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Первым исполнительным директором Фонда в июле 1993 была назначена</a:t>
            </a:r>
          </a:p>
          <a:p>
            <a:r>
              <a:rPr lang="ru-RU" sz="2000" b="1" dirty="0">
                <a:ln/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Валентина Гавриловна Бутова — кандидат медицинских наук, осуществлявшая руководство Фондом до 1995 года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BAF161FA-E136-4783-A453-679503F95A4D}"/>
              </a:ext>
            </a:extLst>
          </p:cNvPr>
          <p:cNvSpPr txBox="1">
            <a:spLocks/>
          </p:cNvSpPr>
          <p:nvPr/>
        </p:nvSpPr>
        <p:spPr>
          <a:xfrm>
            <a:off x="179512" y="3596754"/>
            <a:ext cx="8712968" cy="2892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0673E80-88F5-4656-98DE-743C1138BF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Руководители Московского областного фонда обязательного медицинского страхования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5E125802-362B-41B1-A447-E15303FAE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1939"/>
              </p:ext>
            </p:extLst>
          </p:nvPr>
        </p:nvGraphicFramePr>
        <p:xfrm>
          <a:off x="316526" y="3361477"/>
          <a:ext cx="828092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533563455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3131540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 – 1997 гг.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Генрих Иванович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Тиминский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4497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 – 2007 гг.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Анна Анатольевна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Черепова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735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 – 2016 гг.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Галина Александровна Антонова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05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Сергеевич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Раздорский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6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– 2017 гг. 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Владимировна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Верховодова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876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– 2020 гг.  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Александровна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Мисюкевич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631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ноября 2020 года и по настоящее время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Людмила Павловна Данилова</a:t>
                      </a: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73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00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9D0088-C4C9-42FB-BF00-6532809E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BAF161FA-E136-4783-A453-679503F95A4D}"/>
              </a:ext>
            </a:extLst>
          </p:cNvPr>
          <p:cNvSpPr txBox="1">
            <a:spLocks/>
          </p:cNvSpPr>
          <p:nvPr/>
        </p:nvSpPr>
        <p:spPr>
          <a:xfrm>
            <a:off x="179512" y="3596754"/>
            <a:ext cx="8712968" cy="28925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0673E80-88F5-4656-98DE-743C1138BF6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 обязательного медицинского страхования населения Московской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06C221-51D5-4D96-856F-71BE3CE2D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527"/>
            <a:ext cx="4499992" cy="24730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330BF-3860-4458-AD05-B332D3CA7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66" y="749436"/>
            <a:ext cx="4611434" cy="22772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E80AEF-279B-434D-922A-57938CEDF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187" y1="59845" x2="49187" y2="59845"/>
                        <a14:foregroundMark x1="51355" y1="61240" x2="48916" y2="67752"/>
                        <a14:foregroundMark x1="14634" y1="77364" x2="14634" y2="77364"/>
                        <a14:foregroundMark x1="26558" y1="78605" x2="26558" y2="78605"/>
                        <a14:foregroundMark x1="27642" y1="78915" x2="27642" y2="78915"/>
                        <a14:foregroundMark x1="29539" y1="78915" x2="29539" y2="78915"/>
                        <a14:foregroundMark x1="41734" y1="79225" x2="41734" y2="79225"/>
                        <a14:foregroundMark x1="40379" y1="79845" x2="40379" y2="79845"/>
                        <a14:foregroundMark x1="48645" y1="83101" x2="48645" y2="83101"/>
                        <a14:foregroundMark x1="51491" y1="79225" x2="51491" y2="79225"/>
                        <a14:foregroundMark x1="57453" y1="79535" x2="57453" y2="79535"/>
                        <a14:foregroundMark x1="75203" y1="82636" x2="75203" y2="82636"/>
                        <a14:foregroundMark x1="87127" y1="78295" x2="87127" y2="78295"/>
                        <a14:foregroundMark x1="51491" y1="53953" x2="51491" y2="53953"/>
                        <a14:foregroundMark x1="51084" y1="53953" x2="51491" y2="5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0" y="3014501"/>
            <a:ext cx="2267273" cy="19815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B1F519-B251-4597-BDEA-83B93C718B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" y="4746497"/>
            <a:ext cx="5404138" cy="18037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A383F6-23B3-449B-900E-338D025061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57" b="90571" l="52111" r="79333">
                        <a14:foregroundMark x1="59556" y1="90714" x2="59556" y2="90714"/>
                        <a14:foregroundMark x1="59111" y1="8857" x2="59111" y2="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23" r="17107"/>
          <a:stretch/>
        </p:blipFill>
        <p:spPr>
          <a:xfrm>
            <a:off x="5225177" y="2780928"/>
            <a:ext cx="1509416" cy="4032448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9B4CE9C-D8AE-442F-8EF6-A9DA22A775C0}"/>
              </a:ext>
            </a:extLst>
          </p:cNvPr>
          <p:cNvSpPr/>
          <p:nvPr/>
        </p:nvSpPr>
        <p:spPr>
          <a:xfrm>
            <a:off x="6392978" y="3865805"/>
            <a:ext cx="2133600" cy="1803784"/>
          </a:xfrm>
          <a:prstGeom prst="roundRect">
            <a:avLst/>
          </a:prstGeom>
          <a:solidFill>
            <a:srgbClr val="589299"/>
          </a:solidFill>
          <a:ln>
            <a:solidFill>
              <a:srgbClr val="42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 филиала Фонда</a:t>
            </a:r>
          </a:p>
        </p:txBody>
      </p:sp>
    </p:spTree>
    <p:extLst>
      <p:ext uri="{BB962C8B-B14F-4D97-AF65-F5344CB8AC3E}">
        <p14:creationId xmlns:p14="http://schemas.microsoft.com/office/powerpoint/2010/main" val="18129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0E5891-D0B8-4534-9F64-EE705652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25F039-944A-43B9-900C-01F2A073D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6053" l="63609" r="78107">
                        <a14:foregroundMark x1="71893" y1="93421" x2="71893" y2="93421"/>
                        <a14:foregroundMark x1="71598" y1="96053" x2="71598" y2="96053"/>
                      </a14:backgroundRemoval>
                    </a14:imgEffect>
                  </a14:imgLayer>
                </a14:imgProps>
              </a:ext>
            </a:extLst>
          </a:blip>
          <a:srcRect l="62010" r="20097"/>
          <a:stretch/>
        </p:blipFill>
        <p:spPr>
          <a:xfrm>
            <a:off x="1518160" y="602710"/>
            <a:ext cx="1152123" cy="1447800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81BF9D-BE59-4D0A-BC70-93BE23363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521" y1="13793" x2="67521" y2="13793"/>
                        <a14:foregroundMark x1="68376" y1="13793" x2="70085" y2="1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9453" y="2734028"/>
            <a:ext cx="1114425" cy="170032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4C918F2-05E5-4A37-BAE5-9B335433C41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Страховые взносы на ОМС в Московской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FB0E06-1F2E-4653-8080-B7937403A3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4079" l="888" r="13314">
                        <a14:foregroundMark x1="1331" y1="69737" x2="1331" y2="69737"/>
                        <a14:foregroundMark x1="888" y1="75658" x2="888" y2="75658"/>
                        <a14:foregroundMark x1="7692" y1="94079" x2="7692" y2="94079"/>
                        <a14:foregroundMark x1="13314" y1="79605" x2="13314" y2="79605"/>
                        <a14:foregroundMark x1="10059" y1="20395" x2="10947" y2="19737"/>
                      </a14:backgroundRemoval>
                    </a14:imgEffect>
                  </a14:imgLayer>
                </a14:imgProps>
              </a:ext>
            </a:extLst>
          </a:blip>
          <a:srcRect l="-1" r="85338" b="-860"/>
          <a:stretch/>
        </p:blipFill>
        <p:spPr>
          <a:xfrm>
            <a:off x="3016398" y="2700383"/>
            <a:ext cx="936104" cy="14853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378728-F6AB-4BE0-A4EF-5F64A8ADA5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8026" l="85947" r="98817">
                        <a14:foregroundMark x1="94675" y1="95395" x2="94675" y2="95395"/>
                        <a14:foregroundMark x1="98964" y1="78947" x2="98964" y2="78947"/>
                        <a14:foregroundMark x1="85947" y1="76316" x2="85947" y2="76316"/>
                        <a14:foregroundMark x1="85947" y1="76974" x2="85947" y2="76974"/>
                        <a14:backgroundMark x1="97633" y1="98026" x2="97633" y2="98026"/>
                        <a14:backgroundMark x1="98225" y1="98684" x2="97633" y2="99342"/>
                      </a14:backgroundRemoval>
                    </a14:imgEffect>
                  </a14:imgLayer>
                </a14:imgProps>
              </a:ext>
            </a:extLst>
          </a:blip>
          <a:srcRect l="84668"/>
          <a:stretch/>
        </p:blipFill>
        <p:spPr>
          <a:xfrm>
            <a:off x="2422404" y="4764840"/>
            <a:ext cx="987201" cy="1447800"/>
          </a:xfrm>
          <a:prstGeom prst="rect">
            <a:avLst/>
          </a:prstGeom>
        </p:spPr>
      </p:pic>
      <p:grpSp>
        <p:nvGrpSpPr>
          <p:cNvPr id="14" name="object 94">
            <a:extLst>
              <a:ext uri="{FF2B5EF4-FFF2-40B4-BE49-F238E27FC236}">
                <a16:creationId xmlns:a16="http://schemas.microsoft.com/office/drawing/2014/main" id="{389BDF21-1593-4D3C-9766-824864725EA6}"/>
              </a:ext>
            </a:extLst>
          </p:cNvPr>
          <p:cNvGrpSpPr/>
          <p:nvPr/>
        </p:nvGrpSpPr>
        <p:grpSpPr>
          <a:xfrm>
            <a:off x="971600" y="973167"/>
            <a:ext cx="152639" cy="5155037"/>
            <a:chOff x="2122663" y="1499141"/>
            <a:chExt cx="74611" cy="2596483"/>
          </a:xfrm>
          <a:noFill/>
        </p:grpSpPr>
        <p:sp>
          <p:nvSpPr>
            <p:cNvPr id="15" name="object 95">
              <a:extLst>
                <a:ext uri="{FF2B5EF4-FFF2-40B4-BE49-F238E27FC236}">
                  <a16:creationId xmlns:a16="http://schemas.microsoft.com/office/drawing/2014/main" id="{328177BA-FDCC-40DA-B1F4-39731B79741E}"/>
                </a:ext>
              </a:extLst>
            </p:cNvPr>
            <p:cNvSpPr/>
            <p:nvPr/>
          </p:nvSpPr>
          <p:spPr>
            <a:xfrm>
              <a:off x="2158891" y="1516889"/>
              <a:ext cx="0" cy="2578735"/>
            </a:xfrm>
            <a:custGeom>
              <a:avLst/>
              <a:gdLst/>
              <a:ahLst/>
              <a:cxnLst/>
              <a:rect l="l" t="t" r="r" b="b"/>
              <a:pathLst>
                <a:path h="2578735">
                  <a:moveTo>
                    <a:pt x="0" y="2578346"/>
                  </a:moveTo>
                  <a:lnTo>
                    <a:pt x="1" y="0"/>
                  </a:lnTo>
                </a:path>
              </a:pathLst>
            </a:custGeom>
            <a:grpFill/>
            <a:ln w="12700">
              <a:solidFill>
                <a:srgbClr val="2D42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97">
              <a:extLst>
                <a:ext uri="{FF2B5EF4-FFF2-40B4-BE49-F238E27FC236}">
                  <a16:creationId xmlns:a16="http://schemas.microsoft.com/office/drawing/2014/main" id="{88850D73-0252-4DC5-84CE-4CD28158899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2663" y="1499141"/>
              <a:ext cx="72456" cy="72456"/>
            </a:xfrm>
            <a:prstGeom prst="rect">
              <a:avLst/>
            </a:prstGeom>
            <a:grpFill/>
          </p:spPr>
        </p:pic>
        <p:pic>
          <p:nvPicPr>
            <p:cNvPr id="17" name="object 99">
              <a:extLst>
                <a:ext uri="{FF2B5EF4-FFF2-40B4-BE49-F238E27FC236}">
                  <a16:creationId xmlns:a16="http://schemas.microsoft.com/office/drawing/2014/main" id="{8304D479-38B1-4F21-B6C5-C8BD8E6237B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4818" y="2950577"/>
              <a:ext cx="72456" cy="72456"/>
            </a:xfrm>
            <a:prstGeom prst="rect">
              <a:avLst/>
            </a:prstGeom>
            <a:grpFill/>
          </p:spPr>
        </p:pic>
        <p:pic>
          <p:nvPicPr>
            <p:cNvPr id="18" name="object 101">
              <a:extLst>
                <a:ext uri="{FF2B5EF4-FFF2-40B4-BE49-F238E27FC236}">
                  <a16:creationId xmlns:a16="http://schemas.microsoft.com/office/drawing/2014/main" id="{CF907663-8FCA-4D4D-BD93-2624AF1EA2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2663" y="3656842"/>
              <a:ext cx="72456" cy="72456"/>
            </a:xfrm>
            <a:prstGeom prst="rect">
              <a:avLst/>
            </a:prstGeom>
            <a:grpFill/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F26A11A-0A09-4F4E-AF6E-C58050BFD799}"/>
              </a:ext>
            </a:extLst>
          </p:cNvPr>
          <p:cNvSpPr txBox="1"/>
          <p:nvPr/>
        </p:nvSpPr>
        <p:spPr>
          <a:xfrm>
            <a:off x="149765" y="514431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CD6C1-687F-4558-92B6-1B3E382D8551}"/>
              </a:ext>
            </a:extLst>
          </p:cNvPr>
          <p:cNvSpPr txBox="1"/>
          <p:nvPr/>
        </p:nvSpPr>
        <p:spPr>
          <a:xfrm>
            <a:off x="149765" y="374209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0DEA57-4950-41A3-8F36-C3AA37BE9FB8}"/>
              </a:ext>
            </a:extLst>
          </p:cNvPr>
          <p:cNvSpPr txBox="1"/>
          <p:nvPr/>
        </p:nvSpPr>
        <p:spPr>
          <a:xfrm>
            <a:off x="149765" y="8604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87461C-D90B-462D-B4FE-030FB9E600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8026" l="85947" r="98817">
                        <a14:foregroundMark x1="94675" y1="95395" x2="94675" y2="95395"/>
                        <a14:foregroundMark x1="98964" y1="78947" x2="98964" y2="78947"/>
                        <a14:foregroundMark x1="85947" y1="76316" x2="85947" y2="76316"/>
                        <a14:foregroundMark x1="85947" y1="76974" x2="85947" y2="76974"/>
                        <a14:backgroundMark x1="97633" y1="98026" x2="97633" y2="98026"/>
                        <a14:backgroundMark x1="98225" y1="98684" x2="97633" y2="99342"/>
                      </a14:backgroundRemoval>
                    </a14:imgEffect>
                  </a14:imgLayer>
                </a14:imgProps>
              </a:ext>
            </a:extLst>
          </a:blip>
          <a:srcRect l="84668"/>
          <a:stretch/>
        </p:blipFill>
        <p:spPr>
          <a:xfrm>
            <a:off x="2462732" y="2996513"/>
            <a:ext cx="987201" cy="1485341"/>
          </a:xfrm>
          <a:prstGeom prst="rect">
            <a:avLst/>
          </a:prstGeom>
        </p:spPr>
      </p:pic>
      <p:pic>
        <p:nvPicPr>
          <p:cNvPr id="26" name="Объект 5">
            <a:extLst>
              <a:ext uri="{FF2B5EF4-FFF2-40B4-BE49-F238E27FC236}">
                <a16:creationId xmlns:a16="http://schemas.microsoft.com/office/drawing/2014/main" id="{0A4FA8D7-40A3-4056-A5D1-76F676798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521" y1="13793" x2="67521" y2="13793"/>
                        <a14:foregroundMark x1="68376" y1="13793" x2="70085" y2="1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2404" y="633390"/>
            <a:ext cx="1114425" cy="16573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9AEA892-A597-4F19-A6EB-8BFA416C67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4079" l="888" r="13314">
                        <a14:foregroundMark x1="1331" y1="69737" x2="1331" y2="69737"/>
                        <a14:foregroundMark x1="888" y1="75658" x2="888" y2="75658"/>
                        <a14:foregroundMark x1="7692" y1="94079" x2="7692" y2="94079"/>
                        <a14:foregroundMark x1="13314" y1="79605" x2="13314" y2="79605"/>
                        <a14:foregroundMark x1="10059" y1="20395" x2="10947" y2="19737"/>
                      </a14:backgroundRemoval>
                    </a14:imgEffect>
                  </a14:imgLayer>
                </a14:imgProps>
              </a:ext>
            </a:extLst>
          </a:blip>
          <a:srcRect l="-1" r="85338" b="-860"/>
          <a:stretch/>
        </p:blipFill>
        <p:spPr>
          <a:xfrm>
            <a:off x="3332611" y="622393"/>
            <a:ext cx="936104" cy="14478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24A344-F98A-4673-90F3-8E270CF2B2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8026" l="85947" r="98817">
                        <a14:foregroundMark x1="94675" y1="95395" x2="94675" y2="95395"/>
                        <a14:foregroundMark x1="98964" y1="78947" x2="98964" y2="78947"/>
                        <a14:foregroundMark x1="85947" y1="76316" x2="85947" y2="76316"/>
                        <a14:foregroundMark x1="85947" y1="76974" x2="85947" y2="76974"/>
                        <a14:backgroundMark x1="97633" y1="98026" x2="97633" y2="98026"/>
                        <a14:backgroundMark x1="98225" y1="98684" x2="97633" y2="99342"/>
                      </a14:backgroundRemoval>
                    </a14:imgEffect>
                  </a14:imgLayer>
                </a14:imgProps>
              </a:ext>
            </a:extLst>
          </a:blip>
          <a:srcRect l="84668"/>
          <a:stretch/>
        </p:blipFill>
        <p:spPr>
          <a:xfrm>
            <a:off x="2890282" y="1025888"/>
            <a:ext cx="987201" cy="14478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1729032-A357-4AD2-95E4-4B9F1FFD77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97368" l="42456" r="56805">
                        <a14:foregroundMark x1="51183" y1="25000" x2="51183" y2="25000"/>
                        <a14:foregroundMark x1="50148" y1="34868" x2="50148" y2="34868"/>
                        <a14:foregroundMark x1="49704" y1="35526" x2="49704" y2="35526"/>
                        <a14:foregroundMark x1="49112" y1="36184" x2="49112" y2="36184"/>
                        <a14:foregroundMark x1="48817" y1="34868" x2="48817" y2="34868"/>
                        <a14:foregroundMark x1="48817" y1="35526" x2="48817" y2="35526"/>
                        <a14:foregroundMark x1="48521" y1="36184" x2="48521" y2="36184"/>
                        <a14:foregroundMark x1="49112" y1="91447" x2="49112" y2="91447"/>
                        <a14:foregroundMark x1="50592" y1="97368" x2="50592" y2="97368"/>
                      </a14:backgroundRemoval>
                    </a14:imgEffect>
                  </a14:imgLayer>
                </a14:imgProps>
              </a:ext>
            </a:extLst>
          </a:blip>
          <a:srcRect l="40759" t="341" r="41348" b="-341"/>
          <a:stretch/>
        </p:blipFill>
        <p:spPr>
          <a:xfrm>
            <a:off x="1960489" y="1000405"/>
            <a:ext cx="1152123" cy="1447800"/>
          </a:xfrm>
          <a:prstGeom prst="rect">
            <a:avLst/>
          </a:prstGeom>
        </p:spPr>
      </p:pic>
      <p:sp>
        <p:nvSpPr>
          <p:cNvPr id="29" name="Блок-схема: магнитный диск 28">
            <a:extLst>
              <a:ext uri="{FF2B5EF4-FFF2-40B4-BE49-F238E27FC236}">
                <a16:creationId xmlns:a16="http://schemas.microsoft.com/office/drawing/2014/main" id="{EC0AFE53-0D0A-4AB2-96B5-17FF4CA76727}"/>
              </a:ext>
            </a:extLst>
          </p:cNvPr>
          <p:cNvSpPr/>
          <p:nvPr/>
        </p:nvSpPr>
        <p:spPr>
          <a:xfrm>
            <a:off x="5580112" y="1326610"/>
            <a:ext cx="2376264" cy="1147078"/>
          </a:xfrm>
          <a:prstGeom prst="flowChartMagneticDisk">
            <a:avLst/>
          </a:prstGeom>
          <a:solidFill>
            <a:srgbClr val="EECF2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магнитный диск 29">
            <a:extLst>
              <a:ext uri="{FF2B5EF4-FFF2-40B4-BE49-F238E27FC236}">
                <a16:creationId xmlns:a16="http://schemas.microsoft.com/office/drawing/2014/main" id="{AAC6AF94-F749-4F3F-9A80-7F3830E093A0}"/>
              </a:ext>
            </a:extLst>
          </p:cNvPr>
          <p:cNvSpPr/>
          <p:nvPr/>
        </p:nvSpPr>
        <p:spPr>
          <a:xfrm>
            <a:off x="5580112" y="4981126"/>
            <a:ext cx="2376264" cy="1147078"/>
          </a:xfrm>
          <a:prstGeom prst="flowChartMagneticDisk">
            <a:avLst/>
          </a:prstGeom>
          <a:solidFill>
            <a:srgbClr val="EECF2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магнитный диск 30">
            <a:extLst>
              <a:ext uri="{FF2B5EF4-FFF2-40B4-BE49-F238E27FC236}">
                <a16:creationId xmlns:a16="http://schemas.microsoft.com/office/drawing/2014/main" id="{0107484C-3621-419E-8F69-5D3731EFDEE3}"/>
              </a:ext>
            </a:extLst>
          </p:cNvPr>
          <p:cNvSpPr/>
          <p:nvPr/>
        </p:nvSpPr>
        <p:spPr>
          <a:xfrm>
            <a:off x="5580112" y="3129022"/>
            <a:ext cx="2376264" cy="1147078"/>
          </a:xfrm>
          <a:prstGeom prst="flowChartMagneticDisk">
            <a:avLst/>
          </a:prstGeom>
          <a:solidFill>
            <a:srgbClr val="EECF2A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49B973-0680-4911-8F6F-7BDCD1D92B9F}"/>
              </a:ext>
            </a:extLst>
          </p:cNvPr>
          <p:cNvSpPr txBox="1"/>
          <p:nvPr/>
        </p:nvSpPr>
        <p:spPr>
          <a:xfrm>
            <a:off x="5834671" y="1770871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49,6 млрд.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416AB3-8B29-4457-A63C-792C8F2C75AD}"/>
              </a:ext>
            </a:extLst>
          </p:cNvPr>
          <p:cNvSpPr txBox="1"/>
          <p:nvPr/>
        </p:nvSpPr>
        <p:spPr>
          <a:xfrm>
            <a:off x="5847729" y="356780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 млрд.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32EE92-889C-44E1-B4FC-A71E15406319}"/>
              </a:ext>
            </a:extLst>
          </p:cNvPr>
          <p:cNvSpPr txBox="1"/>
          <p:nvPr/>
        </p:nvSpPr>
        <p:spPr>
          <a:xfrm>
            <a:off x="5847729" y="544522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млрд.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7641F6-FEBF-4AE7-BA81-AD192E0F9DAC}"/>
              </a:ext>
            </a:extLst>
          </p:cNvPr>
          <p:cNvSpPr txBox="1"/>
          <p:nvPr/>
        </p:nvSpPr>
        <p:spPr>
          <a:xfrm>
            <a:off x="6541051" y="1249596"/>
            <a:ext cx="48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11C80-882B-4C74-A6C5-D2A1CFF0D047}"/>
              </a:ext>
            </a:extLst>
          </p:cNvPr>
          <p:cNvSpPr txBox="1"/>
          <p:nvPr/>
        </p:nvSpPr>
        <p:spPr>
          <a:xfrm>
            <a:off x="6541051" y="3035487"/>
            <a:ext cx="48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CDE487-4B03-40ED-A3DA-CD135CD918B3}"/>
              </a:ext>
            </a:extLst>
          </p:cNvPr>
          <p:cNvSpPr txBox="1"/>
          <p:nvPr/>
        </p:nvSpPr>
        <p:spPr>
          <a:xfrm>
            <a:off x="6541051" y="4882701"/>
            <a:ext cx="485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7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застрахованных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2" name="object 95">
            <a:extLst>
              <a:ext uri="{FF2B5EF4-FFF2-40B4-BE49-F238E27FC236}">
                <a16:creationId xmlns:a16="http://schemas.microsoft.com/office/drawing/2014/main" id="{A4982DFA-D2E3-41B2-A318-6BEAF4FAF329}"/>
              </a:ext>
            </a:extLst>
          </p:cNvPr>
          <p:cNvSpPr/>
          <p:nvPr/>
        </p:nvSpPr>
        <p:spPr>
          <a:xfrm rot="5400000" flipH="1">
            <a:off x="4536339" y="1638481"/>
            <a:ext cx="71319" cy="7848872"/>
          </a:xfrm>
          <a:custGeom>
            <a:avLst/>
            <a:gdLst/>
            <a:ahLst/>
            <a:cxnLst/>
            <a:rect l="l" t="t" r="r" b="b"/>
            <a:pathLst>
              <a:path h="2578735">
                <a:moveTo>
                  <a:pt x="0" y="2578346"/>
                </a:moveTo>
                <a:lnTo>
                  <a:pt x="1" y="0"/>
                </a:lnTo>
              </a:path>
            </a:pathLst>
          </a:custGeom>
          <a:noFill/>
          <a:ln w="12700">
            <a:solidFill>
              <a:srgbClr val="2D42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97">
            <a:extLst>
              <a:ext uri="{FF2B5EF4-FFF2-40B4-BE49-F238E27FC236}">
                <a16:creationId xmlns:a16="http://schemas.microsoft.com/office/drawing/2014/main" id="{615DBA8A-2B85-45C9-8EAA-8CAE5FEB46B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26096" y="5526650"/>
            <a:ext cx="148230" cy="143854"/>
          </a:xfrm>
          <a:prstGeom prst="rect">
            <a:avLst/>
          </a:prstGeom>
          <a:noFill/>
        </p:spPr>
      </p:pic>
      <p:pic>
        <p:nvPicPr>
          <p:cNvPr id="17" name="object 99">
            <a:extLst>
              <a:ext uri="{FF2B5EF4-FFF2-40B4-BE49-F238E27FC236}">
                <a16:creationId xmlns:a16="http://schemas.microsoft.com/office/drawing/2014/main" id="{D449A189-2C1E-4EA7-A095-842E7BC822B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89022" y="5526650"/>
            <a:ext cx="148230" cy="143854"/>
          </a:xfrm>
          <a:prstGeom prst="rect">
            <a:avLst/>
          </a:prstGeom>
          <a:noFill/>
        </p:spPr>
      </p:pic>
      <p:pic>
        <p:nvPicPr>
          <p:cNvPr id="18" name="object 101">
            <a:extLst>
              <a:ext uri="{FF2B5EF4-FFF2-40B4-BE49-F238E27FC236}">
                <a16:creationId xmlns:a16="http://schemas.microsoft.com/office/drawing/2014/main" id="{18B30B4C-80B9-4DAA-B953-C5A063CB181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37626" y="5526650"/>
            <a:ext cx="148230" cy="143854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8E0819-27E1-4CB2-BA78-B11EB56A8194}"/>
              </a:ext>
            </a:extLst>
          </p:cNvPr>
          <p:cNvSpPr txBox="1"/>
          <p:nvPr/>
        </p:nvSpPr>
        <p:spPr>
          <a:xfrm>
            <a:off x="1187705" y="60119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C357A8-49FE-45B4-8C9F-E03DE4E7885C}"/>
              </a:ext>
            </a:extLst>
          </p:cNvPr>
          <p:cNvSpPr txBox="1"/>
          <p:nvPr/>
        </p:nvSpPr>
        <p:spPr>
          <a:xfrm>
            <a:off x="3839101" y="6009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F10A7-DE86-4837-8328-F58291664433}"/>
              </a:ext>
            </a:extLst>
          </p:cNvPr>
          <p:cNvSpPr txBox="1"/>
          <p:nvPr/>
        </p:nvSpPr>
        <p:spPr>
          <a:xfrm>
            <a:off x="6876175" y="6009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AC5339-5FC5-49C9-BC01-3B3783E619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70" b="41970" l="55310" r="88685">
                        <a14:foregroundMark x1="74055" y1="15025" x2="74055" y2="15025"/>
                        <a14:foregroundMark x1="67506" y1="18434" x2="67128" y2="19066"/>
                        <a14:foregroundMark x1="62469" y1="22096" x2="62469" y2="22096"/>
                        <a14:foregroundMark x1="80227" y1="18561" x2="80227" y2="18561"/>
                        <a14:foregroundMark x1="86272" y1="21465" x2="86272" y2="21465"/>
                        <a14:foregroundMark x1="86272" y1="24874" x2="86272" y2="24874"/>
                        <a14:foregroundMark x1="80605" y1="23990" x2="80605" y2="23990"/>
                        <a14:foregroundMark x1="67254" y1="24369" x2="67254" y2="24369"/>
                        <a14:foregroundMark x1="61335" y1="26136" x2="61335" y2="26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38" t="6757" r="7143" b="54118"/>
          <a:stretch/>
        </p:blipFill>
        <p:spPr>
          <a:xfrm>
            <a:off x="434173" y="3388349"/>
            <a:ext cx="2011282" cy="192940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10D45A-3BAF-4C9C-915C-B0DEE3430A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710" b="92931" l="7400" r="45081">
                        <a14:foregroundMark x1="9698" y1="72348" x2="9698" y2="72348"/>
                        <a14:foregroundMark x1="10202" y1="75253" x2="10202" y2="75253"/>
                        <a14:foregroundMark x1="13728" y1="75884" x2="13728" y2="75884"/>
                        <a14:foregroundMark x1="17506" y1="73990" x2="17506" y2="73990"/>
                        <a14:foregroundMark x1="31990" y1="74369" x2="31990" y2="74369"/>
                        <a14:foregroundMark x1="36776" y1="74495" x2="36776" y2="74495"/>
                        <a14:foregroundMark x1="41436" y1="74621" x2="41436" y2="74621"/>
                        <a14:foregroundMark x1="40176" y1="71465" x2="40176" y2="71465"/>
                        <a14:foregroundMark x1="36524" y1="70202" x2="36524" y2="70202"/>
                        <a14:foregroundMark x1="31234" y1="68056" x2="31234" y2="68056"/>
                        <a14:foregroundMark x1="24937" y1="63889" x2="24937" y2="63889"/>
                        <a14:foregroundMark x1="19647" y1="67298" x2="19647" y2="67298"/>
                        <a14:foregroundMark x1="14861" y1="69571" x2="14861" y2="69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" t="58932" r="50209" b="3292"/>
          <a:stretch/>
        </p:blipFill>
        <p:spPr>
          <a:xfrm>
            <a:off x="2867273" y="3308246"/>
            <a:ext cx="2814401" cy="22515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E12EE5-143F-4485-8B11-3A116C0FDC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92" b="88005" l="54282" r="92569">
                        <a14:foregroundMark x1="73804" y1="66035" x2="73804" y2="66035"/>
                        <a14:foregroundMark x1="67380" y1="68561" x2="67380" y2="68561"/>
                        <a14:foregroundMark x1="62720" y1="70202" x2="62720" y2="70202"/>
                        <a14:foregroundMark x1="59320" y1="71970" x2="59320" y2="71970"/>
                        <a14:foregroundMark x1="55793" y1="73611" x2="55793" y2="73611"/>
                        <a14:foregroundMark x1="55668" y1="76010" x2="55668" y2="76010"/>
                        <a14:foregroundMark x1="58690" y1="76641" x2="58690" y2="76641"/>
                        <a14:foregroundMark x1="62217" y1="75884" x2="62217" y2="75884"/>
                        <a14:foregroundMark x1="68262" y1="74242" x2="68262" y2="74242"/>
                        <a14:foregroundMark x1="80353" y1="73106" x2="80353" y2="73106"/>
                        <a14:foregroundMark x1="85013" y1="73990" x2="85013" y2="73990"/>
                        <a14:foregroundMark x1="88665" y1="75631" x2="88665" y2="75631"/>
                        <a14:foregroundMark x1="91940" y1="76515" x2="91940" y2="76515"/>
                        <a14:foregroundMark x1="91310" y1="74116" x2="91310" y2="74116"/>
                        <a14:foregroundMark x1="88413" y1="71970" x2="88413" y2="71970"/>
                        <a14:foregroundMark x1="84635" y1="70328" x2="84635" y2="70328"/>
                        <a14:foregroundMark x1="79849" y1="68056" x2="79849" y2="68056"/>
                        <a14:foregroundMark x1="92821" y1="78662" x2="92821" y2="78662"/>
                        <a14:foregroundMark x1="54408" y1="78662" x2="54408" y2="78662"/>
                        <a14:foregroundMark x1="72544" y1="88005" x2="72544" y2="88005"/>
                        <a14:foregroundMark x1="74811" y1="87753" x2="74811" y2="87753"/>
                        <a14:foregroundMark x1="56927" y1="79924" x2="57053" y2="83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92" t="52859" r="5589" b="8016"/>
          <a:stretch/>
        </p:blipFill>
        <p:spPr>
          <a:xfrm>
            <a:off x="5681674" y="2403082"/>
            <a:ext cx="3138798" cy="295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5CBE76-51D2-41BA-A18D-0CAEAAE66724}"/>
              </a:ext>
            </a:extLst>
          </p:cNvPr>
          <p:cNvSpPr txBox="1"/>
          <p:nvPr/>
        </p:nvSpPr>
        <p:spPr>
          <a:xfrm>
            <a:off x="683568" y="2433082"/>
            <a:ext cx="1656184" cy="707886"/>
          </a:xfrm>
          <a:prstGeom prst="rect">
            <a:avLst/>
          </a:prstGeom>
          <a:noFill/>
          <a:ln w="28575">
            <a:solidFill>
              <a:srgbClr val="4295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1 086,7 тыс. человек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2D4A62-D87B-4B57-9AAC-6F65C3C916D1}"/>
              </a:ext>
            </a:extLst>
          </p:cNvPr>
          <p:cNvSpPr txBox="1"/>
          <p:nvPr/>
        </p:nvSpPr>
        <p:spPr>
          <a:xfrm>
            <a:off x="3491799" y="1617455"/>
            <a:ext cx="1656184" cy="707886"/>
          </a:xfrm>
          <a:prstGeom prst="rect">
            <a:avLst/>
          </a:prstGeom>
          <a:noFill/>
          <a:ln w="28575">
            <a:solidFill>
              <a:srgbClr val="4295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6 053,6 тыс. человек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4551EC-5972-47C5-AE62-8E32BFA8BEBD}"/>
              </a:ext>
            </a:extLst>
          </p:cNvPr>
          <p:cNvSpPr txBox="1"/>
          <p:nvPr/>
        </p:nvSpPr>
        <p:spPr>
          <a:xfrm>
            <a:off x="6372038" y="828684"/>
            <a:ext cx="1656184" cy="707886"/>
          </a:xfrm>
          <a:prstGeom prst="rect">
            <a:avLst/>
          </a:prstGeom>
          <a:noFill/>
          <a:ln w="28575">
            <a:solidFill>
              <a:srgbClr val="4295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7 732,9 тыс. человек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EDFC351-B340-4EA3-9D51-238364FC04F2}"/>
              </a:ext>
            </a:extLst>
          </p:cNvPr>
          <p:cNvCxnSpPr>
            <a:cxnSpLocks/>
          </p:cNvCxnSpPr>
          <p:nvPr/>
        </p:nvCxnSpPr>
        <p:spPr>
          <a:xfrm flipV="1">
            <a:off x="1511741" y="1411757"/>
            <a:ext cx="7164634" cy="2047581"/>
          </a:xfrm>
          <a:prstGeom prst="straightConnector1">
            <a:avLst/>
          </a:prstGeom>
          <a:ln w="38100">
            <a:solidFill>
              <a:srgbClr val="4295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8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1E05DC-C373-48AF-B5EF-6B1B4493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9A683B5-BF26-40E7-AEEC-2FB0E9C8C92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Новые механизмы ОМС 2010 года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3DAAB9-19C1-4E5F-97DC-A65DC9543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07"/>
          <a:stretch/>
        </p:blipFill>
        <p:spPr>
          <a:xfrm>
            <a:off x="274286" y="908720"/>
            <a:ext cx="3467854" cy="451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6C5555E-87AF-48E9-B6B1-4E49C06C39A1}"/>
              </a:ext>
            </a:extLst>
          </p:cNvPr>
          <p:cNvGrpSpPr/>
          <p:nvPr/>
        </p:nvGrpSpPr>
        <p:grpSpPr>
          <a:xfrm>
            <a:off x="4427984" y="4434168"/>
            <a:ext cx="3992683" cy="2235192"/>
            <a:chOff x="-266" y="579602"/>
            <a:chExt cx="5608907" cy="313905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DA645CA-6717-4015-9B15-BA3265A7B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" y="579602"/>
              <a:ext cx="5608907" cy="31390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A33438A2-F7E6-4DB9-8E36-DAEF84A030F8}"/>
                </a:ext>
              </a:extLst>
            </p:cNvPr>
            <p:cNvSpPr/>
            <p:nvPr/>
          </p:nvSpPr>
          <p:spPr>
            <a:xfrm>
              <a:off x="1907704" y="1925948"/>
              <a:ext cx="1260000" cy="43204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42958D"/>
                  </a:solidFill>
                </a:rPr>
                <a:t>Выбираем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148B12-DDB5-4E76-BB70-A84EBDD91A1B}"/>
              </a:ext>
            </a:extLst>
          </p:cNvPr>
          <p:cNvSpPr txBox="1"/>
          <p:nvPr/>
        </p:nvSpPr>
        <p:spPr>
          <a:xfrm>
            <a:off x="3995936" y="1052736"/>
            <a:ext cx="489654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2010 году принят новый Федеральный закон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326-ФЗ «Об обязательном медицинском страховании в Российской федерации»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получили возможность самостоятельно выбирать страховые медицинские организации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Медпомощь стало возможным получать на территории всей Российской Федерации, а не только по месту постоянной регистрации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любых организационно-правовых форм собственности, а также индивидуальные предприниматели, осуществляющие медицинскую деятельность, смогли стать участником системы ОМС  </a:t>
            </a:r>
          </a:p>
        </p:txBody>
      </p:sp>
    </p:spTree>
    <p:extLst>
      <p:ext uri="{BB962C8B-B14F-4D97-AF65-F5344CB8AC3E}">
        <p14:creationId xmlns:p14="http://schemas.microsoft.com/office/powerpoint/2010/main" val="313096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Медицинские организации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8B3A8C7-D945-4C4E-A138-14026370B0A5}"/>
              </a:ext>
            </a:extLst>
          </p:cNvPr>
          <p:cNvGrpSpPr/>
          <p:nvPr/>
        </p:nvGrpSpPr>
        <p:grpSpPr>
          <a:xfrm>
            <a:off x="1259672" y="356096"/>
            <a:ext cx="6624655" cy="3850006"/>
            <a:chOff x="539552" y="659802"/>
            <a:chExt cx="7920880" cy="566394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31DF72B-5DA7-49E9-B6CB-5507312F9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4121" y1="20539" x2="54121" y2="20539"/>
                          <a14:foregroundMark x1="54800" y1="20314" x2="35514" y2="26936"/>
                          <a14:foregroundMark x1="35514" y1="26936" x2="34410" y2="28507"/>
                          <a14:foregroundMark x1="55140" y1="20763" x2="70008" y2="18855"/>
                          <a14:foregroundMark x1="70008" y1="18855" x2="76381" y2="15488"/>
                          <a14:foregroundMark x1="76381" y1="15488" x2="70518" y2="11560"/>
                          <a14:foregroundMark x1="70518" y1="11560" x2="65251" y2="16162"/>
                          <a14:foregroundMark x1="65251" y1="16162" x2="54460" y2="20651"/>
                          <a14:foregroundMark x1="33135" y1="29405" x2="32540" y2="29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59802"/>
              <a:ext cx="7920880" cy="566394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063FBE-457C-49E3-9BE4-6CB0E293DDF1}"/>
                </a:ext>
              </a:extLst>
            </p:cNvPr>
            <p:cNvSpPr txBox="1"/>
            <p:nvPr/>
          </p:nvSpPr>
          <p:spPr>
            <a:xfrm rot="199728">
              <a:off x="5436096" y="3284984"/>
              <a:ext cx="418904" cy="2821316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vert="wordArtVert"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HOSPITAL</a:t>
              </a:r>
              <a:endPara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C1AB1DF-58C6-46FE-BEB1-415DA27EA8F2}"/>
                </a:ext>
              </a:extLst>
            </p:cNvPr>
            <p:cNvSpPr txBox="1"/>
            <p:nvPr/>
          </p:nvSpPr>
          <p:spPr>
            <a:xfrm rot="281041">
              <a:off x="6783501" y="2653884"/>
              <a:ext cx="399049" cy="2821316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vert="wordArtVert" wrap="squar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HOSPITAL</a:t>
              </a:r>
              <a:endPara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Знак ''плюс'' 34">
              <a:extLst>
                <a:ext uri="{FF2B5EF4-FFF2-40B4-BE49-F238E27FC236}">
                  <a16:creationId xmlns:a16="http://schemas.microsoft.com/office/drawing/2014/main" id="{C71A148C-ED82-4469-8766-34CF8A9E8162}"/>
                </a:ext>
              </a:extLst>
            </p:cNvPr>
            <p:cNvSpPr/>
            <p:nvPr/>
          </p:nvSpPr>
          <p:spPr>
            <a:xfrm rot="430461">
              <a:off x="5256076" y="3717032"/>
              <a:ext cx="234025" cy="27417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Знак ''плюс'' 35">
              <a:extLst>
                <a:ext uri="{FF2B5EF4-FFF2-40B4-BE49-F238E27FC236}">
                  <a16:creationId xmlns:a16="http://schemas.microsoft.com/office/drawing/2014/main" id="{446AE730-EDBB-4FEC-BC9F-E5352FF6E74B}"/>
                </a:ext>
              </a:extLst>
            </p:cNvPr>
            <p:cNvSpPr/>
            <p:nvPr/>
          </p:nvSpPr>
          <p:spPr>
            <a:xfrm rot="365281">
              <a:off x="6700359" y="3042940"/>
              <a:ext cx="234026" cy="27417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B93F65F-71B8-4C0C-A2AD-61017FC92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73790"/>
            <a:ext cx="2366319" cy="1661458"/>
          </a:xfrm>
          <a:prstGeom prst="rect">
            <a:avLst/>
          </a:prstGeom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68A9FB5-DDE1-4693-9677-17925C11DCBA}"/>
              </a:ext>
            </a:extLst>
          </p:cNvPr>
          <p:cNvSpPr/>
          <p:nvPr/>
        </p:nvSpPr>
        <p:spPr>
          <a:xfrm>
            <a:off x="3779912" y="413682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реестр медицинских организаций, осуществляющих деятельность в сфере обязательного медицинского страхования на территории Московской области, включены 190 МО частной системы здравоохранения, из них объемы медицинской помощи выделены 141 МО, доля финансирования которых составляет 14%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CBE76-51D2-41BA-A18D-0CAEAAE66724}"/>
              </a:ext>
            </a:extLst>
          </p:cNvPr>
          <p:cNvSpPr txBox="1"/>
          <p:nvPr/>
        </p:nvSpPr>
        <p:spPr>
          <a:xfrm>
            <a:off x="1292217" y="1539705"/>
            <a:ext cx="756246" cy="400110"/>
          </a:xfrm>
          <a:prstGeom prst="rect">
            <a:avLst/>
          </a:prstGeom>
          <a:noFill/>
          <a:ln w="28575">
            <a:solidFill>
              <a:srgbClr val="4295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4551EC-5972-47C5-AE62-8E32BFA8BEBD}"/>
              </a:ext>
            </a:extLst>
          </p:cNvPr>
          <p:cNvSpPr txBox="1"/>
          <p:nvPr/>
        </p:nvSpPr>
        <p:spPr>
          <a:xfrm>
            <a:off x="7329819" y="656414"/>
            <a:ext cx="756084" cy="400110"/>
          </a:xfrm>
          <a:prstGeom prst="rect">
            <a:avLst/>
          </a:prstGeom>
          <a:noFill/>
          <a:ln w="28575">
            <a:solidFill>
              <a:srgbClr val="42958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343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E05147F-42BA-4D75-B52E-2521AAF3923D}"/>
              </a:ext>
            </a:extLst>
          </p:cNvPr>
          <p:cNvGrpSpPr/>
          <p:nvPr/>
        </p:nvGrpSpPr>
        <p:grpSpPr>
          <a:xfrm>
            <a:off x="827584" y="3733854"/>
            <a:ext cx="7686580" cy="148230"/>
            <a:chOff x="647564" y="5711292"/>
            <a:chExt cx="7848872" cy="148230"/>
          </a:xfrm>
        </p:grpSpPr>
        <p:sp>
          <p:nvSpPr>
            <p:cNvPr id="30" name="object 95">
              <a:extLst>
                <a:ext uri="{FF2B5EF4-FFF2-40B4-BE49-F238E27FC236}">
                  <a16:creationId xmlns:a16="http://schemas.microsoft.com/office/drawing/2014/main" id="{6E122B5C-664E-4662-8808-FC96A903E49B}"/>
                </a:ext>
              </a:extLst>
            </p:cNvPr>
            <p:cNvSpPr/>
            <p:nvPr/>
          </p:nvSpPr>
          <p:spPr>
            <a:xfrm rot="5400000" flipH="1">
              <a:off x="4536340" y="1825311"/>
              <a:ext cx="71319" cy="7848872"/>
            </a:xfrm>
            <a:custGeom>
              <a:avLst/>
              <a:gdLst/>
              <a:ahLst/>
              <a:cxnLst/>
              <a:rect l="l" t="t" r="r" b="b"/>
              <a:pathLst>
                <a:path h="2578735">
                  <a:moveTo>
                    <a:pt x="0" y="2578346"/>
                  </a:moveTo>
                  <a:lnTo>
                    <a:pt x="1" y="0"/>
                  </a:lnTo>
                </a:path>
              </a:pathLst>
            </a:custGeom>
            <a:noFill/>
            <a:ln w="12700">
              <a:solidFill>
                <a:srgbClr val="2D42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97">
              <a:extLst>
                <a:ext uri="{FF2B5EF4-FFF2-40B4-BE49-F238E27FC236}">
                  <a16:creationId xmlns:a16="http://schemas.microsoft.com/office/drawing/2014/main" id="{F792DDEA-DC9C-468A-8983-0027B05F95F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7594309" y="5713480"/>
              <a:ext cx="148230" cy="143854"/>
            </a:xfrm>
            <a:prstGeom prst="rect">
              <a:avLst/>
            </a:prstGeom>
            <a:noFill/>
          </p:spPr>
        </p:pic>
        <p:pic>
          <p:nvPicPr>
            <p:cNvPr id="33" name="object 101">
              <a:extLst>
                <a:ext uri="{FF2B5EF4-FFF2-40B4-BE49-F238E27FC236}">
                  <a16:creationId xmlns:a16="http://schemas.microsoft.com/office/drawing/2014/main" id="{3B2218D4-4056-44A2-A36D-C142979B9C4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1437627" y="5713480"/>
              <a:ext cx="148230" cy="143854"/>
            </a:xfrm>
            <a:prstGeom prst="rect">
              <a:avLst/>
            </a:prstGeom>
            <a:noFill/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68E0819-27E1-4CB2-BA78-B11EB56A8194}"/>
              </a:ext>
            </a:extLst>
          </p:cNvPr>
          <p:cNvSpPr txBox="1"/>
          <p:nvPr/>
        </p:nvSpPr>
        <p:spPr>
          <a:xfrm>
            <a:off x="1346304" y="333572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DF10A7-DE86-4837-8328-F58291664433}"/>
              </a:ext>
            </a:extLst>
          </p:cNvPr>
          <p:cNvSpPr txBox="1"/>
          <p:nvPr/>
        </p:nvSpPr>
        <p:spPr>
          <a:xfrm>
            <a:off x="7379237" y="333572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B4C57C-030A-4397-B53A-505383B3F0B5}"/>
              </a:ext>
            </a:extLst>
          </p:cNvPr>
          <p:cNvSpPr txBox="1"/>
          <p:nvPr/>
        </p:nvSpPr>
        <p:spPr>
          <a:xfrm>
            <a:off x="1094276" y="492453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3860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980D27-8D64-481E-9497-2E1EC9A0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B5BAA-4EBF-4D40-910A-61D15092A43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object 89">
            <a:extLst>
              <a:ext uri="{FF2B5EF4-FFF2-40B4-BE49-F238E27FC236}">
                <a16:creationId xmlns:a16="http://schemas.microsoft.com/office/drawing/2014/main" id="{11547575-A32A-4ED9-9828-7CA1BF333922}"/>
              </a:ext>
            </a:extLst>
          </p:cNvPr>
          <p:cNvSpPr txBox="1"/>
          <p:nvPr/>
        </p:nvSpPr>
        <p:spPr>
          <a:xfrm>
            <a:off x="2135372" y="4437112"/>
            <a:ext cx="6478356" cy="224785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85750" marR="65405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норматив комплексного посещения  при диспансерном наблюдении</a:t>
            </a:r>
          </a:p>
          <a:p>
            <a:pPr marL="285750" marR="65405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диспансеризации отдельных категорий граждан и профилактических медицинских осмотров осуществляется за единицу объема медицинской помощи</a:t>
            </a:r>
          </a:p>
          <a:p>
            <a:pPr marL="285750" marR="65405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работа по адаптации клинико-статистических групп и настройка коэффициентов для эффективной оплаты медицинской помощи</a:t>
            </a:r>
          </a:p>
        </p:txBody>
      </p:sp>
      <p:sp>
        <p:nvSpPr>
          <p:cNvPr id="6" name="object 90">
            <a:extLst>
              <a:ext uri="{FF2B5EF4-FFF2-40B4-BE49-F238E27FC236}">
                <a16:creationId xmlns:a16="http://schemas.microsoft.com/office/drawing/2014/main" id="{0B401AB6-883F-4136-9F69-611C4D5111D6}"/>
              </a:ext>
            </a:extLst>
          </p:cNvPr>
          <p:cNvSpPr txBox="1"/>
          <p:nvPr/>
        </p:nvSpPr>
        <p:spPr>
          <a:xfrm>
            <a:off x="-26557" y="902032"/>
            <a:ext cx="190535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b="1" spc="-5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2013–2015</a:t>
            </a:r>
            <a:r>
              <a:rPr b="1" spc="-5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25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91">
            <a:extLst>
              <a:ext uri="{FF2B5EF4-FFF2-40B4-BE49-F238E27FC236}">
                <a16:creationId xmlns:a16="http://schemas.microsoft.com/office/drawing/2014/main" id="{1022D91E-DA9B-4FAC-AFFF-C0BB73264648}"/>
              </a:ext>
            </a:extLst>
          </p:cNvPr>
          <p:cNvSpPr txBox="1"/>
          <p:nvPr/>
        </p:nvSpPr>
        <p:spPr>
          <a:xfrm>
            <a:off x="290107" y="3356992"/>
            <a:ext cx="126636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b="1" spc="2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b="1" spc="-25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b="1" spc="-25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6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spc="6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3">
            <a:extLst>
              <a:ext uri="{FF2B5EF4-FFF2-40B4-BE49-F238E27FC236}">
                <a16:creationId xmlns:a16="http://schemas.microsoft.com/office/drawing/2014/main" id="{3DEDA396-0E0D-454D-8099-4A503C89FB2F}"/>
              </a:ext>
            </a:extLst>
          </p:cNvPr>
          <p:cNvSpPr txBox="1"/>
          <p:nvPr/>
        </p:nvSpPr>
        <p:spPr>
          <a:xfrm>
            <a:off x="250132" y="5185915"/>
            <a:ext cx="13570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b="1" spc="-25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b="1" spc="-25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5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b="1" spc="-3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6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spc="60" dirty="0">
                <a:solidFill>
                  <a:srgbClr val="2D42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object 94">
            <a:extLst>
              <a:ext uri="{FF2B5EF4-FFF2-40B4-BE49-F238E27FC236}">
                <a16:creationId xmlns:a16="http://schemas.microsoft.com/office/drawing/2014/main" id="{51F62B2A-2FC2-4F29-AF27-F39F92C9430D}"/>
              </a:ext>
            </a:extLst>
          </p:cNvPr>
          <p:cNvGrpSpPr/>
          <p:nvPr/>
        </p:nvGrpSpPr>
        <p:grpSpPr>
          <a:xfrm>
            <a:off x="1745918" y="975017"/>
            <a:ext cx="152639" cy="5155037"/>
            <a:chOff x="2122663" y="1499141"/>
            <a:chExt cx="74611" cy="2596483"/>
          </a:xfrm>
        </p:grpSpPr>
        <p:sp>
          <p:nvSpPr>
            <p:cNvPr id="11" name="object 95">
              <a:extLst>
                <a:ext uri="{FF2B5EF4-FFF2-40B4-BE49-F238E27FC236}">
                  <a16:creationId xmlns:a16="http://schemas.microsoft.com/office/drawing/2014/main" id="{3BDD15A0-0562-4412-A617-06705C526A57}"/>
                </a:ext>
              </a:extLst>
            </p:cNvPr>
            <p:cNvSpPr/>
            <p:nvPr/>
          </p:nvSpPr>
          <p:spPr>
            <a:xfrm>
              <a:off x="2158891" y="1516889"/>
              <a:ext cx="0" cy="2578735"/>
            </a:xfrm>
            <a:custGeom>
              <a:avLst/>
              <a:gdLst/>
              <a:ahLst/>
              <a:cxnLst/>
              <a:rect l="l" t="t" r="r" b="b"/>
              <a:pathLst>
                <a:path h="2578735">
                  <a:moveTo>
                    <a:pt x="0" y="2578346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2D42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97">
              <a:extLst>
                <a:ext uri="{FF2B5EF4-FFF2-40B4-BE49-F238E27FC236}">
                  <a16:creationId xmlns:a16="http://schemas.microsoft.com/office/drawing/2014/main" id="{C1D2B61F-5EB0-4E4F-9A1A-A4369D882C0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2663" y="1499141"/>
              <a:ext cx="72456" cy="72456"/>
            </a:xfrm>
            <a:prstGeom prst="rect">
              <a:avLst/>
            </a:prstGeom>
          </p:spPr>
        </p:pic>
        <p:pic>
          <p:nvPicPr>
            <p:cNvPr id="15" name="object 99">
              <a:extLst>
                <a:ext uri="{FF2B5EF4-FFF2-40B4-BE49-F238E27FC236}">
                  <a16:creationId xmlns:a16="http://schemas.microsoft.com/office/drawing/2014/main" id="{72948978-5896-4CE5-B730-B16EBFFF64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4818" y="2735160"/>
              <a:ext cx="72456" cy="72456"/>
            </a:xfrm>
            <a:prstGeom prst="rect">
              <a:avLst/>
            </a:prstGeom>
          </p:spPr>
        </p:pic>
        <p:pic>
          <p:nvPicPr>
            <p:cNvPr id="17" name="object 101">
              <a:extLst>
                <a:ext uri="{FF2B5EF4-FFF2-40B4-BE49-F238E27FC236}">
                  <a16:creationId xmlns:a16="http://schemas.microsoft.com/office/drawing/2014/main" id="{F6A18AC4-ADBB-420A-8A03-3FD15E180F1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2663" y="3656842"/>
              <a:ext cx="72456" cy="72456"/>
            </a:xfrm>
            <a:prstGeom prst="rect">
              <a:avLst/>
            </a:prstGeom>
          </p:spPr>
        </p:pic>
      </p:grpSp>
      <p:sp>
        <p:nvSpPr>
          <p:cNvPr id="21" name="object 105">
            <a:extLst>
              <a:ext uri="{FF2B5EF4-FFF2-40B4-BE49-F238E27FC236}">
                <a16:creationId xmlns:a16="http://schemas.microsoft.com/office/drawing/2014/main" id="{E6EF8AD3-0065-48F0-9F92-673922FADE73}"/>
              </a:ext>
            </a:extLst>
          </p:cNvPr>
          <p:cNvSpPr txBox="1"/>
          <p:nvPr/>
        </p:nvSpPr>
        <p:spPr>
          <a:xfrm>
            <a:off x="2060257" y="656605"/>
            <a:ext cx="6853982" cy="19926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 sz="1400" spc="15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Переход на методику оплаты по клинико-статистическим группам</a:t>
            </a:r>
          </a:p>
          <a:p>
            <a:r>
              <a:rPr lang="ru-RU" dirty="0"/>
              <a:t>В систему ОМС погружен новые виды медицинской помощи: скорая медицинская помощь, диализ, ЭКО, высокотехнологичная медицинская помощь, медицинская реабилитация </a:t>
            </a:r>
          </a:p>
          <a:p>
            <a:r>
              <a:rPr lang="ru-RU" dirty="0"/>
              <a:t>Формирование </a:t>
            </a:r>
            <a:r>
              <a:rPr dirty="0"/>
              <a:t>НСЗ на оплату повышения квалификации  медработников, закупку и ремонт оборудования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31F8EABC-7F1F-4040-BAE1-153438E236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429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финансирования ОМС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0F4F15F-55C6-49A7-BF0B-7A557F60421E}"/>
              </a:ext>
            </a:extLst>
          </p:cNvPr>
          <p:cNvSpPr/>
          <p:nvPr/>
        </p:nvSpPr>
        <p:spPr>
          <a:xfrm>
            <a:off x="2092411" y="2896988"/>
            <a:ext cx="6853982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Внедрена программа проведения углубленной диспансеризации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ФГУ финансируются напрямую через ФОМС (плановая специализированная помощь)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МЭК проводит ТФОМС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3B64F68-0257-4882-A7DA-52B74CB1D8C8}"/>
              </a:ext>
            </a:extLst>
          </p:cNvPr>
          <p:cNvCxnSpPr/>
          <p:nvPr/>
        </p:nvCxnSpPr>
        <p:spPr>
          <a:xfrm>
            <a:off x="2411760" y="2758878"/>
            <a:ext cx="6048672" cy="0"/>
          </a:xfrm>
          <a:prstGeom prst="line">
            <a:avLst/>
          </a:prstGeom>
          <a:ln>
            <a:solidFill>
              <a:srgbClr val="42958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811FE8-9B06-4C2E-8B3A-FCDA10A9AC1D}"/>
              </a:ext>
            </a:extLst>
          </p:cNvPr>
          <p:cNvCxnSpPr/>
          <p:nvPr/>
        </p:nvCxnSpPr>
        <p:spPr>
          <a:xfrm>
            <a:off x="2411760" y="4365104"/>
            <a:ext cx="6048672" cy="0"/>
          </a:xfrm>
          <a:prstGeom prst="line">
            <a:avLst/>
          </a:prstGeom>
          <a:ln>
            <a:solidFill>
              <a:srgbClr val="42958D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984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16116</TotalTime>
  <Words>1024</Words>
  <Application>Microsoft Office PowerPoint</Application>
  <PresentationFormat>Экран (4:3)</PresentationFormat>
  <Paragraphs>223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Calibri</vt:lpstr>
      <vt:lpstr>Gotham Pro</vt:lpstr>
      <vt:lpstr>Karla</vt:lpstr>
      <vt:lpstr>Lato</vt:lpstr>
      <vt:lpstr>Lato-Bold</vt:lpstr>
      <vt:lpstr>Monotype Corsiva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zaynutdinova_mn</dc:creator>
  <cp:lastModifiedBy>Медуница Татьяна Игоревна</cp:lastModifiedBy>
  <cp:revision>409</cp:revision>
  <cp:lastPrinted>2018-12-06T12:36:40Z</cp:lastPrinted>
  <dcterms:created xsi:type="dcterms:W3CDTF">2018-09-11T06:50:19Z</dcterms:created>
  <dcterms:modified xsi:type="dcterms:W3CDTF">2023-09-28T12:38:47Z</dcterms:modified>
</cp:coreProperties>
</file>